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handoutMasterIdLst>
    <p:handoutMasterId r:id="rId44"/>
  </p:handoutMasterIdLst>
  <p:sldIdLst>
    <p:sldId id="1292" r:id="rId2"/>
    <p:sldId id="1316" r:id="rId3"/>
    <p:sldId id="1300" r:id="rId4"/>
    <p:sldId id="1301" r:id="rId5"/>
    <p:sldId id="1322" r:id="rId6"/>
    <p:sldId id="1323" r:id="rId7"/>
    <p:sldId id="1324" r:id="rId8"/>
    <p:sldId id="1325" r:id="rId9"/>
    <p:sldId id="1333" r:id="rId10"/>
    <p:sldId id="1334" r:id="rId11"/>
    <p:sldId id="1335" r:id="rId12"/>
    <p:sldId id="1332" r:id="rId13"/>
    <p:sldId id="1327" r:id="rId14"/>
    <p:sldId id="1328" r:id="rId15"/>
    <p:sldId id="1336" r:id="rId16"/>
    <p:sldId id="1337" r:id="rId17"/>
    <p:sldId id="1342" r:id="rId18"/>
    <p:sldId id="1343" r:id="rId19"/>
    <p:sldId id="1374" r:id="rId20"/>
    <p:sldId id="1375" r:id="rId21"/>
    <p:sldId id="1376" r:id="rId22"/>
    <p:sldId id="1377" r:id="rId23"/>
    <p:sldId id="1379" r:id="rId24"/>
    <p:sldId id="1380" r:id="rId25"/>
    <p:sldId id="1382" r:id="rId26"/>
    <p:sldId id="1383" r:id="rId27"/>
    <p:sldId id="1384" r:id="rId28"/>
    <p:sldId id="1385" r:id="rId29"/>
    <p:sldId id="1386" r:id="rId30"/>
    <p:sldId id="1387" r:id="rId31"/>
    <p:sldId id="1388" r:id="rId32"/>
    <p:sldId id="1389" r:id="rId33"/>
    <p:sldId id="1390" r:id="rId34"/>
    <p:sldId id="1395" r:id="rId35"/>
    <p:sldId id="1396" r:id="rId36"/>
    <p:sldId id="1397" r:id="rId37"/>
    <p:sldId id="1399" r:id="rId38"/>
    <p:sldId id="1401" r:id="rId39"/>
    <p:sldId id="1400" r:id="rId40"/>
    <p:sldId id="1398" r:id="rId41"/>
    <p:sldId id="1402" r:id="rId42"/>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1pPr>
    <a:lvl2pPr marL="4572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2pPr>
    <a:lvl3pPr marL="9144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3pPr>
    <a:lvl4pPr marL="13716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4pPr>
    <a:lvl5pPr marL="18288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5pPr>
    <a:lvl6pPr marL="2286000" algn="l" defTabSz="457200" rtl="0" eaLnBrk="1" latinLnBrk="0" hangingPunct="1">
      <a:defRPr kern="1200">
        <a:solidFill>
          <a:schemeClr val="tx1"/>
        </a:solidFill>
        <a:latin typeface="Arial" charset="0"/>
        <a:ea typeface="ヒラギノ角ゴ Pro W3" charset="-128"/>
        <a:cs typeface="ヒラギノ角ゴ Pro W3" charset="-128"/>
      </a:defRPr>
    </a:lvl6pPr>
    <a:lvl7pPr marL="2743200" algn="l" defTabSz="457200" rtl="0" eaLnBrk="1" latinLnBrk="0" hangingPunct="1">
      <a:defRPr kern="1200">
        <a:solidFill>
          <a:schemeClr val="tx1"/>
        </a:solidFill>
        <a:latin typeface="Arial" charset="0"/>
        <a:ea typeface="ヒラギノ角ゴ Pro W3" charset="-128"/>
        <a:cs typeface="ヒラギノ角ゴ Pro W3" charset="-128"/>
      </a:defRPr>
    </a:lvl7pPr>
    <a:lvl8pPr marL="3200400" algn="l" defTabSz="457200" rtl="0" eaLnBrk="1" latinLnBrk="0" hangingPunct="1">
      <a:defRPr kern="1200">
        <a:solidFill>
          <a:schemeClr val="tx1"/>
        </a:solidFill>
        <a:latin typeface="Arial" charset="0"/>
        <a:ea typeface="ヒラギノ角ゴ Pro W3" charset="-128"/>
        <a:cs typeface="ヒラギノ角ゴ Pro W3" charset="-128"/>
      </a:defRPr>
    </a:lvl8pPr>
    <a:lvl9pPr marL="3657600" algn="l" defTabSz="457200" rtl="0" eaLnBrk="1" latinLnBrk="0" hangingPunct="1">
      <a:defRPr kern="1200">
        <a:solidFill>
          <a:schemeClr val="tx1"/>
        </a:solidFill>
        <a:latin typeface="Arial" charset="0"/>
        <a:ea typeface="ヒラギノ角ゴ Pro W3" charset="-128"/>
        <a:cs typeface="ヒラギノ角ゴ Pro W3" charset="-128"/>
      </a:defRPr>
    </a:lvl9pPr>
  </p:defaultTextStyle>
  <p:extLst>
    <p:ext uri="{521415D9-36F7-43E2-AB2F-B90AF26B5E84}">
      <p14:sectionLst xmlns:p14="http://schemas.microsoft.com/office/powerpoint/2010/main">
        <p14:section name="Intro" id="{0AD0466E-55D7-3B4A-AA28-092135DA22CB}">
          <p14:sldIdLst>
            <p14:sldId id="1292"/>
            <p14:sldId id="1316"/>
            <p14:sldId id="1300"/>
            <p14:sldId id="1301"/>
            <p14:sldId id="1322"/>
            <p14:sldId id="1323"/>
            <p14:sldId id="1324"/>
            <p14:sldId id="1325"/>
            <p14:sldId id="1333"/>
            <p14:sldId id="1334"/>
            <p14:sldId id="1335"/>
            <p14:sldId id="1332"/>
            <p14:sldId id="1327"/>
            <p14:sldId id="1328"/>
            <p14:sldId id="1336"/>
            <p14:sldId id="1337"/>
            <p14:sldId id="1342"/>
            <p14:sldId id="1343"/>
            <p14:sldId id="1374"/>
            <p14:sldId id="1375"/>
            <p14:sldId id="1376"/>
            <p14:sldId id="1377"/>
            <p14:sldId id="1379"/>
            <p14:sldId id="1380"/>
            <p14:sldId id="1382"/>
            <p14:sldId id="1383"/>
            <p14:sldId id="1384"/>
            <p14:sldId id="1385"/>
            <p14:sldId id="1386"/>
            <p14:sldId id="1387"/>
            <p14:sldId id="1388"/>
            <p14:sldId id="1389"/>
            <p14:sldId id="1390"/>
            <p14:sldId id="1395"/>
            <p14:sldId id="1396"/>
            <p14:sldId id="1397"/>
            <p14:sldId id="1399"/>
            <p14:sldId id="1401"/>
            <p14:sldId id="1400"/>
            <p14:sldId id="1398"/>
            <p14:sldId id="140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69BE28"/>
    <a:srgbClr val="44697D"/>
    <a:srgbClr val="E17000"/>
    <a:srgbClr val="1E1E1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3" autoAdjust="0"/>
    <p:restoredTop sz="79596" autoAdjust="0"/>
  </p:normalViewPr>
  <p:slideViewPr>
    <p:cSldViewPr snapToGrid="0" snapToObjects="1" showGuides="1">
      <p:cViewPr varScale="1">
        <p:scale>
          <a:sx n="60" d="100"/>
          <a:sy n="60" d="100"/>
        </p:scale>
        <p:origin x="-1976" y="-112"/>
      </p:cViewPr>
      <p:guideLst>
        <p:guide orient="horz" pos="2160"/>
        <p:guide pos="2880"/>
      </p:guideLst>
    </p:cSldViewPr>
  </p:slideViewPr>
  <p:notesTextViewPr>
    <p:cViewPr>
      <p:scale>
        <a:sx n="100" d="100"/>
        <a:sy n="100" d="100"/>
      </p:scale>
      <p:origin x="0" y="0"/>
    </p:cViewPr>
  </p:notesTextViewPr>
  <p:sorterViewPr>
    <p:cViewPr>
      <p:scale>
        <a:sx n="150" d="100"/>
        <a:sy n="150" d="100"/>
      </p:scale>
      <p:origin x="0" y="19992"/>
    </p:cViewPr>
  </p:sorterViewPr>
  <p:notesViewPr>
    <p:cSldViewPr snapToGrid="0" snapToObjects="1">
      <p:cViewPr varScale="1">
        <p:scale>
          <a:sx n="89" d="100"/>
          <a:sy n="89" d="100"/>
        </p:scale>
        <p:origin x="-3672"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interSettings" Target="printerSettings/printerSettings1.bin"/></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187643-4A16-C34D-9630-EE416F7196D5}" type="doc">
      <dgm:prSet loTypeId="urn:microsoft.com/office/officeart/2005/8/layout/vList5" loCatId="" qsTypeId="urn:microsoft.com/office/officeart/2005/8/quickstyle/3D3" qsCatId="3D" csTypeId="urn:microsoft.com/office/officeart/2005/8/colors/accent1_5" csCatId="accent1" phldr="1"/>
      <dgm:spPr/>
      <dgm:t>
        <a:bodyPr/>
        <a:lstStyle/>
        <a:p>
          <a:endParaRPr lang="en-US"/>
        </a:p>
      </dgm:t>
    </dgm:pt>
    <dgm:pt modelId="{D82A089A-24AE-4A4E-8D87-F12E8F7F6A68}">
      <dgm:prSet phldrT="[Text]" custT="1"/>
      <dgm:spPr/>
      <dgm:t>
        <a:bodyPr/>
        <a:lstStyle/>
        <a:p>
          <a:r>
            <a:rPr lang="en-US" sz="3200" dirty="0" smtClean="0"/>
            <a:t>Pig Latin</a:t>
          </a:r>
          <a:endParaRPr lang="en-US" sz="3200" dirty="0"/>
        </a:p>
      </dgm:t>
    </dgm:pt>
    <dgm:pt modelId="{3525E831-9E49-8243-8C4D-6A64F040824B}" type="parTrans" cxnId="{500D6D26-BCF7-4A4C-A089-F91D8B5CF12D}">
      <dgm:prSet/>
      <dgm:spPr/>
      <dgm:t>
        <a:bodyPr/>
        <a:lstStyle/>
        <a:p>
          <a:endParaRPr lang="en-US"/>
        </a:p>
      </dgm:t>
    </dgm:pt>
    <dgm:pt modelId="{15914885-C926-F94E-B239-2D8FB05E8CA7}" type="sibTrans" cxnId="{500D6D26-BCF7-4A4C-A089-F91D8B5CF12D}">
      <dgm:prSet/>
      <dgm:spPr/>
      <dgm:t>
        <a:bodyPr/>
        <a:lstStyle/>
        <a:p>
          <a:endParaRPr lang="en-US"/>
        </a:p>
      </dgm:t>
    </dgm:pt>
    <dgm:pt modelId="{6FE0CAFC-27C3-D149-B6ED-FBEE3E85A6AC}">
      <dgm:prSet phldrT="[Text]" custT="1"/>
      <dgm:spPr/>
      <dgm:t>
        <a:bodyPr/>
        <a:lstStyle/>
        <a:p>
          <a:pPr marL="230188" indent="-230188"/>
          <a:r>
            <a:rPr lang="en-US" sz="2000" dirty="0" smtClean="0"/>
            <a:t>High-level scripting language</a:t>
          </a:r>
          <a:endParaRPr lang="en-US" sz="2000" dirty="0"/>
        </a:p>
      </dgm:t>
    </dgm:pt>
    <dgm:pt modelId="{B503F231-E7E4-C94A-B4B1-D73735AD0066}" type="parTrans" cxnId="{AD4BF246-7B67-7546-AFA1-F36371B364CC}">
      <dgm:prSet/>
      <dgm:spPr/>
      <dgm:t>
        <a:bodyPr/>
        <a:lstStyle/>
        <a:p>
          <a:endParaRPr lang="en-US"/>
        </a:p>
      </dgm:t>
    </dgm:pt>
    <dgm:pt modelId="{9ACFE763-58B4-A749-B7F9-351E9B3BF84C}" type="sibTrans" cxnId="{AD4BF246-7B67-7546-AFA1-F36371B364CC}">
      <dgm:prSet/>
      <dgm:spPr/>
      <dgm:t>
        <a:bodyPr/>
        <a:lstStyle/>
        <a:p>
          <a:endParaRPr lang="en-US"/>
        </a:p>
      </dgm:t>
    </dgm:pt>
    <dgm:pt modelId="{9E943BA7-DF02-C84D-BA04-8E28FD0FB7FD}">
      <dgm:prSet phldrT="[Text]" custT="1"/>
      <dgm:spPr/>
      <dgm:t>
        <a:bodyPr/>
        <a:lstStyle/>
        <a:p>
          <a:r>
            <a:rPr lang="en-US" sz="3200" dirty="0" smtClean="0"/>
            <a:t>Grunt</a:t>
          </a:r>
          <a:endParaRPr lang="en-US" sz="3300" dirty="0"/>
        </a:p>
      </dgm:t>
    </dgm:pt>
    <dgm:pt modelId="{4B623174-9544-554E-BF0D-A2F8ED8C02CF}" type="parTrans" cxnId="{42AF773E-9F2E-B14D-8B08-5B74EC8A4887}">
      <dgm:prSet/>
      <dgm:spPr/>
      <dgm:t>
        <a:bodyPr/>
        <a:lstStyle/>
        <a:p>
          <a:endParaRPr lang="en-US"/>
        </a:p>
      </dgm:t>
    </dgm:pt>
    <dgm:pt modelId="{D838AD4A-8723-864B-9D87-712B2644362B}" type="sibTrans" cxnId="{42AF773E-9F2E-B14D-8B08-5B74EC8A4887}">
      <dgm:prSet/>
      <dgm:spPr/>
      <dgm:t>
        <a:bodyPr/>
        <a:lstStyle/>
        <a:p>
          <a:endParaRPr lang="en-US"/>
        </a:p>
      </dgm:t>
    </dgm:pt>
    <dgm:pt modelId="{3F473E78-7E56-A043-B595-5EB7CDA4DBF2}">
      <dgm:prSet phldrT="[Text]" custT="1"/>
      <dgm:spPr/>
      <dgm:t>
        <a:bodyPr/>
        <a:lstStyle/>
        <a:p>
          <a:r>
            <a:rPr lang="en-US" sz="2000" dirty="0" smtClean="0"/>
            <a:t>Interactive shell</a:t>
          </a:r>
          <a:endParaRPr lang="en-US" sz="2000" dirty="0"/>
        </a:p>
      </dgm:t>
    </dgm:pt>
    <dgm:pt modelId="{11A8652C-BF8C-4948-938E-BE36961F308B}" type="parTrans" cxnId="{F651A9BD-72C1-7B45-8E8E-4000E66EED40}">
      <dgm:prSet/>
      <dgm:spPr/>
      <dgm:t>
        <a:bodyPr/>
        <a:lstStyle/>
        <a:p>
          <a:endParaRPr lang="en-US"/>
        </a:p>
      </dgm:t>
    </dgm:pt>
    <dgm:pt modelId="{2068CF62-47E4-F14F-997B-49444EB24140}" type="sibTrans" cxnId="{F651A9BD-72C1-7B45-8E8E-4000E66EED40}">
      <dgm:prSet/>
      <dgm:spPr/>
      <dgm:t>
        <a:bodyPr/>
        <a:lstStyle/>
        <a:p>
          <a:endParaRPr lang="en-US"/>
        </a:p>
      </dgm:t>
    </dgm:pt>
    <dgm:pt modelId="{B7B5B637-5AEB-2A44-81E5-AA5C39D1353A}">
      <dgm:prSet phldrT="[Text]" custT="1"/>
      <dgm:spPr/>
      <dgm:t>
        <a:bodyPr/>
        <a:lstStyle/>
        <a:p>
          <a:r>
            <a:rPr lang="en-US" sz="3200" dirty="0" smtClean="0"/>
            <a:t>Piggybank</a:t>
          </a:r>
          <a:endParaRPr lang="en-US" sz="3200" dirty="0"/>
        </a:p>
      </dgm:t>
    </dgm:pt>
    <dgm:pt modelId="{80AD0F50-2E0E-1944-8F06-088F8087310E}" type="parTrans" cxnId="{2A9D8AD6-DE98-3D46-AF7F-8DA9E3D43FEC}">
      <dgm:prSet/>
      <dgm:spPr/>
      <dgm:t>
        <a:bodyPr/>
        <a:lstStyle/>
        <a:p>
          <a:endParaRPr lang="en-US"/>
        </a:p>
      </dgm:t>
    </dgm:pt>
    <dgm:pt modelId="{1C02CD53-5C94-E042-8E1E-488088D89CF2}" type="sibTrans" cxnId="{2A9D8AD6-DE98-3D46-AF7F-8DA9E3D43FEC}">
      <dgm:prSet/>
      <dgm:spPr/>
      <dgm:t>
        <a:bodyPr/>
        <a:lstStyle/>
        <a:p>
          <a:endParaRPr lang="en-US"/>
        </a:p>
      </dgm:t>
    </dgm:pt>
    <dgm:pt modelId="{C9F89921-CC48-E24F-9347-5DE4256A64F1}">
      <dgm:prSet phldrT="[Text]" custT="1"/>
      <dgm:spPr/>
      <dgm:t>
        <a:bodyPr/>
        <a:lstStyle/>
        <a:p>
          <a:r>
            <a:rPr lang="en-US" sz="2000" dirty="0" smtClean="0"/>
            <a:t>Shared repository for User Defined Functions (UDFs)</a:t>
          </a:r>
          <a:endParaRPr lang="en-US" sz="2000" dirty="0"/>
        </a:p>
      </dgm:t>
    </dgm:pt>
    <dgm:pt modelId="{F1A0D1CB-5A9B-874C-90CD-89FDB7AB102D}" type="parTrans" cxnId="{D38C1670-19A4-C84C-8636-CF01C2C82C2A}">
      <dgm:prSet/>
      <dgm:spPr/>
      <dgm:t>
        <a:bodyPr/>
        <a:lstStyle/>
        <a:p>
          <a:endParaRPr lang="en-US"/>
        </a:p>
      </dgm:t>
    </dgm:pt>
    <dgm:pt modelId="{85D2F05D-9ECC-464D-AB38-AA38BC63D4EE}" type="sibTrans" cxnId="{D38C1670-19A4-C84C-8636-CF01C2C82C2A}">
      <dgm:prSet/>
      <dgm:spPr/>
      <dgm:t>
        <a:bodyPr/>
        <a:lstStyle/>
        <a:p>
          <a:endParaRPr lang="en-US"/>
        </a:p>
      </dgm:t>
    </dgm:pt>
    <dgm:pt modelId="{42C154C8-0DA6-0F49-939C-04EBD6CA5BB0}">
      <dgm:prSet phldrT="[Text]" custT="1"/>
      <dgm:spPr/>
      <dgm:t>
        <a:bodyPr/>
        <a:lstStyle/>
        <a:p>
          <a:pPr marL="230188" indent="-230188"/>
          <a:r>
            <a:rPr lang="en-US" sz="2000" dirty="0" smtClean="0"/>
            <a:t>Requires no metadata or schema</a:t>
          </a:r>
          <a:endParaRPr lang="en-US" sz="2000" dirty="0"/>
        </a:p>
      </dgm:t>
    </dgm:pt>
    <dgm:pt modelId="{A403997E-9313-B948-AC2F-51324F4B35C4}" type="parTrans" cxnId="{C8F0A2D4-DB18-2841-A718-E1D43FD44B48}">
      <dgm:prSet/>
      <dgm:spPr/>
      <dgm:t>
        <a:bodyPr/>
        <a:lstStyle/>
        <a:p>
          <a:endParaRPr lang="en-US"/>
        </a:p>
      </dgm:t>
    </dgm:pt>
    <dgm:pt modelId="{DDF880C6-885B-E74A-A485-A45B8C98F292}" type="sibTrans" cxnId="{C8F0A2D4-DB18-2841-A718-E1D43FD44B48}">
      <dgm:prSet/>
      <dgm:spPr/>
      <dgm:t>
        <a:bodyPr/>
        <a:lstStyle/>
        <a:p>
          <a:endParaRPr lang="en-US"/>
        </a:p>
      </dgm:t>
    </dgm:pt>
    <dgm:pt modelId="{A7E9C031-A4CD-B442-8E25-E37F64ADB8B8}">
      <dgm:prSet phldrT="[Text]" custT="1"/>
      <dgm:spPr/>
      <dgm:t>
        <a:bodyPr/>
        <a:lstStyle/>
        <a:p>
          <a:pPr marL="230188" indent="-230188"/>
          <a:r>
            <a:rPr lang="en-US" sz="2000" dirty="0" smtClean="0"/>
            <a:t>Statements translated into a series of MapReduce jobs </a:t>
          </a:r>
          <a:endParaRPr lang="en-US" sz="2000" dirty="0"/>
        </a:p>
      </dgm:t>
    </dgm:pt>
    <dgm:pt modelId="{4AF71321-4E74-464F-9C62-52C7035D8B03}" type="parTrans" cxnId="{2D0A4AF8-3DA7-D24F-80AF-3A412DC6704F}">
      <dgm:prSet/>
      <dgm:spPr/>
      <dgm:t>
        <a:bodyPr/>
        <a:lstStyle/>
        <a:p>
          <a:endParaRPr lang="en-US"/>
        </a:p>
      </dgm:t>
    </dgm:pt>
    <dgm:pt modelId="{98511229-85D8-E746-B0A4-1D7BC65AEF49}" type="sibTrans" cxnId="{2D0A4AF8-3DA7-D24F-80AF-3A412DC6704F}">
      <dgm:prSet/>
      <dgm:spPr/>
      <dgm:t>
        <a:bodyPr/>
        <a:lstStyle/>
        <a:p>
          <a:endParaRPr lang="en-US"/>
        </a:p>
      </dgm:t>
    </dgm:pt>
    <dgm:pt modelId="{A5316F15-CD06-3541-9B2D-3CE7189A6165}" type="pres">
      <dgm:prSet presAssocID="{4F187643-4A16-C34D-9630-EE416F7196D5}" presName="Name0" presStyleCnt="0">
        <dgm:presLayoutVars>
          <dgm:dir/>
          <dgm:animLvl val="lvl"/>
          <dgm:resizeHandles val="exact"/>
        </dgm:presLayoutVars>
      </dgm:prSet>
      <dgm:spPr/>
      <dgm:t>
        <a:bodyPr/>
        <a:lstStyle/>
        <a:p>
          <a:endParaRPr lang="en-US"/>
        </a:p>
      </dgm:t>
    </dgm:pt>
    <dgm:pt modelId="{8A1BD66D-FC32-5A43-8A7A-FFDECFCFBE62}" type="pres">
      <dgm:prSet presAssocID="{D82A089A-24AE-4A4E-8D87-F12E8F7F6A68}" presName="linNode" presStyleCnt="0"/>
      <dgm:spPr/>
      <dgm:t>
        <a:bodyPr/>
        <a:lstStyle/>
        <a:p>
          <a:endParaRPr lang="en-US"/>
        </a:p>
      </dgm:t>
    </dgm:pt>
    <dgm:pt modelId="{81945CAE-24C1-6546-AC35-8213729D81F1}" type="pres">
      <dgm:prSet presAssocID="{D82A089A-24AE-4A4E-8D87-F12E8F7F6A68}" presName="parentText" presStyleLbl="node1" presStyleIdx="0" presStyleCnt="3" custScaleY="111008">
        <dgm:presLayoutVars>
          <dgm:chMax val="1"/>
          <dgm:bulletEnabled val="1"/>
        </dgm:presLayoutVars>
      </dgm:prSet>
      <dgm:spPr/>
      <dgm:t>
        <a:bodyPr/>
        <a:lstStyle/>
        <a:p>
          <a:endParaRPr lang="en-US"/>
        </a:p>
      </dgm:t>
    </dgm:pt>
    <dgm:pt modelId="{2F9E674C-AC21-BC4D-966F-0F2ABD5F3044}" type="pres">
      <dgm:prSet presAssocID="{D82A089A-24AE-4A4E-8D87-F12E8F7F6A68}" presName="descendantText" presStyleLbl="alignAccFollowNode1" presStyleIdx="0" presStyleCnt="3" custAng="0" custScaleY="143080">
        <dgm:presLayoutVars>
          <dgm:bulletEnabled val="1"/>
        </dgm:presLayoutVars>
      </dgm:prSet>
      <dgm:spPr/>
      <dgm:t>
        <a:bodyPr/>
        <a:lstStyle/>
        <a:p>
          <a:endParaRPr lang="en-US"/>
        </a:p>
      </dgm:t>
    </dgm:pt>
    <dgm:pt modelId="{1D9348CB-74AA-B941-9F68-6926371848B1}" type="pres">
      <dgm:prSet presAssocID="{15914885-C926-F94E-B239-2D8FB05E8CA7}" presName="sp" presStyleCnt="0"/>
      <dgm:spPr/>
      <dgm:t>
        <a:bodyPr/>
        <a:lstStyle/>
        <a:p>
          <a:endParaRPr lang="en-US"/>
        </a:p>
      </dgm:t>
    </dgm:pt>
    <dgm:pt modelId="{3541A898-829E-1A47-999F-5C28426EE905}" type="pres">
      <dgm:prSet presAssocID="{9E943BA7-DF02-C84D-BA04-8E28FD0FB7FD}" presName="linNode" presStyleCnt="0"/>
      <dgm:spPr/>
      <dgm:t>
        <a:bodyPr/>
        <a:lstStyle/>
        <a:p>
          <a:endParaRPr lang="en-US"/>
        </a:p>
      </dgm:t>
    </dgm:pt>
    <dgm:pt modelId="{22C91C1F-563F-7E4F-8A46-3193EF07894E}" type="pres">
      <dgm:prSet presAssocID="{9E943BA7-DF02-C84D-BA04-8E28FD0FB7FD}" presName="parentText" presStyleLbl="node1" presStyleIdx="1" presStyleCnt="3">
        <dgm:presLayoutVars>
          <dgm:chMax val="1"/>
          <dgm:bulletEnabled val="1"/>
        </dgm:presLayoutVars>
      </dgm:prSet>
      <dgm:spPr/>
      <dgm:t>
        <a:bodyPr/>
        <a:lstStyle/>
        <a:p>
          <a:endParaRPr lang="en-US"/>
        </a:p>
      </dgm:t>
    </dgm:pt>
    <dgm:pt modelId="{D33EC9E6-3373-A347-AD41-D0F3DBB0531F}" type="pres">
      <dgm:prSet presAssocID="{9E943BA7-DF02-C84D-BA04-8E28FD0FB7FD}" presName="descendantText" presStyleLbl="alignAccFollowNode1" presStyleIdx="1" presStyleCnt="3">
        <dgm:presLayoutVars>
          <dgm:bulletEnabled val="1"/>
        </dgm:presLayoutVars>
      </dgm:prSet>
      <dgm:spPr/>
      <dgm:t>
        <a:bodyPr/>
        <a:lstStyle/>
        <a:p>
          <a:endParaRPr lang="en-US"/>
        </a:p>
      </dgm:t>
    </dgm:pt>
    <dgm:pt modelId="{205770D8-09BD-6D4C-9353-81D1B2172F0C}" type="pres">
      <dgm:prSet presAssocID="{D838AD4A-8723-864B-9D87-712B2644362B}" presName="sp" presStyleCnt="0"/>
      <dgm:spPr/>
      <dgm:t>
        <a:bodyPr/>
        <a:lstStyle/>
        <a:p>
          <a:endParaRPr lang="en-US"/>
        </a:p>
      </dgm:t>
    </dgm:pt>
    <dgm:pt modelId="{71D483AE-F85E-9F40-AB83-AC0CEB9431C9}" type="pres">
      <dgm:prSet presAssocID="{B7B5B637-5AEB-2A44-81E5-AA5C39D1353A}" presName="linNode" presStyleCnt="0"/>
      <dgm:spPr/>
      <dgm:t>
        <a:bodyPr/>
        <a:lstStyle/>
        <a:p>
          <a:endParaRPr lang="en-US"/>
        </a:p>
      </dgm:t>
    </dgm:pt>
    <dgm:pt modelId="{664F1345-2301-734A-B4FF-F84A1965E16A}" type="pres">
      <dgm:prSet presAssocID="{B7B5B637-5AEB-2A44-81E5-AA5C39D1353A}" presName="parentText" presStyleLbl="node1" presStyleIdx="2" presStyleCnt="3">
        <dgm:presLayoutVars>
          <dgm:chMax val="1"/>
          <dgm:bulletEnabled val="1"/>
        </dgm:presLayoutVars>
      </dgm:prSet>
      <dgm:spPr/>
      <dgm:t>
        <a:bodyPr/>
        <a:lstStyle/>
        <a:p>
          <a:endParaRPr lang="en-US"/>
        </a:p>
      </dgm:t>
    </dgm:pt>
    <dgm:pt modelId="{17D18B30-2FFB-464E-A209-FA540BEE13A2}" type="pres">
      <dgm:prSet presAssocID="{B7B5B637-5AEB-2A44-81E5-AA5C39D1353A}" presName="descendantText" presStyleLbl="alignAccFollowNode1" presStyleIdx="2" presStyleCnt="3">
        <dgm:presLayoutVars>
          <dgm:bulletEnabled val="1"/>
        </dgm:presLayoutVars>
      </dgm:prSet>
      <dgm:spPr/>
      <dgm:t>
        <a:bodyPr/>
        <a:lstStyle/>
        <a:p>
          <a:endParaRPr lang="en-US"/>
        </a:p>
      </dgm:t>
    </dgm:pt>
  </dgm:ptLst>
  <dgm:cxnLst>
    <dgm:cxn modelId="{DDCCBD55-FB5C-9245-BF32-8FCAE6DFBAB0}" type="presOf" srcId="{D82A089A-24AE-4A4E-8D87-F12E8F7F6A68}" destId="{81945CAE-24C1-6546-AC35-8213729D81F1}" srcOrd="0" destOrd="0" presId="urn:microsoft.com/office/officeart/2005/8/layout/vList5"/>
    <dgm:cxn modelId="{5F9E65CF-6D5B-DD4D-9736-C491AE9E5FAB}" type="presOf" srcId="{3F473E78-7E56-A043-B595-5EB7CDA4DBF2}" destId="{D33EC9E6-3373-A347-AD41-D0F3DBB0531F}" srcOrd="0" destOrd="0" presId="urn:microsoft.com/office/officeart/2005/8/layout/vList5"/>
    <dgm:cxn modelId="{500D6D26-BCF7-4A4C-A089-F91D8B5CF12D}" srcId="{4F187643-4A16-C34D-9630-EE416F7196D5}" destId="{D82A089A-24AE-4A4E-8D87-F12E8F7F6A68}" srcOrd="0" destOrd="0" parTransId="{3525E831-9E49-8243-8C4D-6A64F040824B}" sibTransId="{15914885-C926-F94E-B239-2D8FB05E8CA7}"/>
    <dgm:cxn modelId="{B771867D-F187-4A4B-B807-195FFF2EE57B}" type="presOf" srcId="{A7E9C031-A4CD-B442-8E25-E37F64ADB8B8}" destId="{2F9E674C-AC21-BC4D-966F-0F2ABD5F3044}" srcOrd="0" destOrd="2" presId="urn:microsoft.com/office/officeart/2005/8/layout/vList5"/>
    <dgm:cxn modelId="{AD4BF246-7B67-7546-AFA1-F36371B364CC}" srcId="{D82A089A-24AE-4A4E-8D87-F12E8F7F6A68}" destId="{6FE0CAFC-27C3-D149-B6ED-FBEE3E85A6AC}" srcOrd="0" destOrd="0" parTransId="{B503F231-E7E4-C94A-B4B1-D73735AD0066}" sibTransId="{9ACFE763-58B4-A749-B7F9-351E9B3BF84C}"/>
    <dgm:cxn modelId="{E6F110B9-9CF9-D54F-8671-239C940E0422}" type="presOf" srcId="{6FE0CAFC-27C3-D149-B6ED-FBEE3E85A6AC}" destId="{2F9E674C-AC21-BC4D-966F-0F2ABD5F3044}" srcOrd="0" destOrd="0" presId="urn:microsoft.com/office/officeart/2005/8/layout/vList5"/>
    <dgm:cxn modelId="{2BC462C2-7856-AE42-82C9-0E62E5E5B8A2}" type="presOf" srcId="{9E943BA7-DF02-C84D-BA04-8E28FD0FB7FD}" destId="{22C91C1F-563F-7E4F-8A46-3193EF07894E}" srcOrd="0" destOrd="0" presId="urn:microsoft.com/office/officeart/2005/8/layout/vList5"/>
    <dgm:cxn modelId="{F651A9BD-72C1-7B45-8E8E-4000E66EED40}" srcId="{9E943BA7-DF02-C84D-BA04-8E28FD0FB7FD}" destId="{3F473E78-7E56-A043-B595-5EB7CDA4DBF2}" srcOrd="0" destOrd="0" parTransId="{11A8652C-BF8C-4948-938E-BE36961F308B}" sibTransId="{2068CF62-47E4-F14F-997B-49444EB24140}"/>
    <dgm:cxn modelId="{D38C1670-19A4-C84C-8636-CF01C2C82C2A}" srcId="{B7B5B637-5AEB-2A44-81E5-AA5C39D1353A}" destId="{C9F89921-CC48-E24F-9347-5DE4256A64F1}" srcOrd="0" destOrd="0" parTransId="{F1A0D1CB-5A9B-874C-90CD-89FDB7AB102D}" sibTransId="{85D2F05D-9ECC-464D-AB38-AA38BC63D4EE}"/>
    <dgm:cxn modelId="{2A9D8AD6-DE98-3D46-AF7F-8DA9E3D43FEC}" srcId="{4F187643-4A16-C34D-9630-EE416F7196D5}" destId="{B7B5B637-5AEB-2A44-81E5-AA5C39D1353A}" srcOrd="2" destOrd="0" parTransId="{80AD0F50-2E0E-1944-8F06-088F8087310E}" sibTransId="{1C02CD53-5C94-E042-8E1E-488088D89CF2}"/>
    <dgm:cxn modelId="{C8F0A2D4-DB18-2841-A718-E1D43FD44B48}" srcId="{D82A089A-24AE-4A4E-8D87-F12E8F7F6A68}" destId="{42C154C8-0DA6-0F49-939C-04EBD6CA5BB0}" srcOrd="1" destOrd="0" parTransId="{A403997E-9313-B948-AC2F-51324F4B35C4}" sibTransId="{DDF880C6-885B-E74A-A485-A45B8C98F292}"/>
    <dgm:cxn modelId="{710157EE-92CC-ED49-B4C0-277EFA97F81B}" type="presOf" srcId="{C9F89921-CC48-E24F-9347-5DE4256A64F1}" destId="{17D18B30-2FFB-464E-A209-FA540BEE13A2}" srcOrd="0" destOrd="0" presId="urn:microsoft.com/office/officeart/2005/8/layout/vList5"/>
    <dgm:cxn modelId="{92D32FE7-8C66-CB42-979A-4AC429D19A65}" type="presOf" srcId="{B7B5B637-5AEB-2A44-81E5-AA5C39D1353A}" destId="{664F1345-2301-734A-B4FF-F84A1965E16A}" srcOrd="0" destOrd="0" presId="urn:microsoft.com/office/officeart/2005/8/layout/vList5"/>
    <dgm:cxn modelId="{DFBFCF5F-6F63-D340-95E7-3FA2ED382D34}" type="presOf" srcId="{4F187643-4A16-C34D-9630-EE416F7196D5}" destId="{A5316F15-CD06-3541-9B2D-3CE7189A6165}" srcOrd="0" destOrd="0" presId="urn:microsoft.com/office/officeart/2005/8/layout/vList5"/>
    <dgm:cxn modelId="{2D0A4AF8-3DA7-D24F-80AF-3A412DC6704F}" srcId="{D82A089A-24AE-4A4E-8D87-F12E8F7F6A68}" destId="{A7E9C031-A4CD-B442-8E25-E37F64ADB8B8}" srcOrd="2" destOrd="0" parTransId="{4AF71321-4E74-464F-9C62-52C7035D8B03}" sibTransId="{98511229-85D8-E746-B0A4-1D7BC65AEF49}"/>
    <dgm:cxn modelId="{42AF773E-9F2E-B14D-8B08-5B74EC8A4887}" srcId="{4F187643-4A16-C34D-9630-EE416F7196D5}" destId="{9E943BA7-DF02-C84D-BA04-8E28FD0FB7FD}" srcOrd="1" destOrd="0" parTransId="{4B623174-9544-554E-BF0D-A2F8ED8C02CF}" sibTransId="{D838AD4A-8723-864B-9D87-712B2644362B}"/>
    <dgm:cxn modelId="{1AA2506A-506D-124D-AC7F-E378C4A55B93}" type="presOf" srcId="{42C154C8-0DA6-0F49-939C-04EBD6CA5BB0}" destId="{2F9E674C-AC21-BC4D-966F-0F2ABD5F3044}" srcOrd="0" destOrd="1" presId="urn:microsoft.com/office/officeart/2005/8/layout/vList5"/>
    <dgm:cxn modelId="{9BF90696-51D4-9A49-A17D-9B6F10B1E2BD}" type="presParOf" srcId="{A5316F15-CD06-3541-9B2D-3CE7189A6165}" destId="{8A1BD66D-FC32-5A43-8A7A-FFDECFCFBE62}" srcOrd="0" destOrd="0" presId="urn:microsoft.com/office/officeart/2005/8/layout/vList5"/>
    <dgm:cxn modelId="{88909CAC-DD48-3E41-82F5-75A18FBA6644}" type="presParOf" srcId="{8A1BD66D-FC32-5A43-8A7A-FFDECFCFBE62}" destId="{81945CAE-24C1-6546-AC35-8213729D81F1}" srcOrd="0" destOrd="0" presId="urn:microsoft.com/office/officeart/2005/8/layout/vList5"/>
    <dgm:cxn modelId="{D69CF07B-A838-4B41-A6E9-01400D86978F}" type="presParOf" srcId="{8A1BD66D-FC32-5A43-8A7A-FFDECFCFBE62}" destId="{2F9E674C-AC21-BC4D-966F-0F2ABD5F3044}" srcOrd="1" destOrd="0" presId="urn:microsoft.com/office/officeart/2005/8/layout/vList5"/>
    <dgm:cxn modelId="{09CDD6F1-622C-3347-95CC-B5BCF9779925}" type="presParOf" srcId="{A5316F15-CD06-3541-9B2D-3CE7189A6165}" destId="{1D9348CB-74AA-B941-9F68-6926371848B1}" srcOrd="1" destOrd="0" presId="urn:microsoft.com/office/officeart/2005/8/layout/vList5"/>
    <dgm:cxn modelId="{790E3367-0143-A94D-A54F-B7AFC7B2BBB6}" type="presParOf" srcId="{A5316F15-CD06-3541-9B2D-3CE7189A6165}" destId="{3541A898-829E-1A47-999F-5C28426EE905}" srcOrd="2" destOrd="0" presId="urn:microsoft.com/office/officeart/2005/8/layout/vList5"/>
    <dgm:cxn modelId="{F5FC8000-78C9-744B-AF3F-57AB37B2EFE9}" type="presParOf" srcId="{3541A898-829E-1A47-999F-5C28426EE905}" destId="{22C91C1F-563F-7E4F-8A46-3193EF07894E}" srcOrd="0" destOrd="0" presId="urn:microsoft.com/office/officeart/2005/8/layout/vList5"/>
    <dgm:cxn modelId="{86CE36BB-71E9-5643-90E8-8E8DC0F79E7E}" type="presParOf" srcId="{3541A898-829E-1A47-999F-5C28426EE905}" destId="{D33EC9E6-3373-A347-AD41-D0F3DBB0531F}" srcOrd="1" destOrd="0" presId="urn:microsoft.com/office/officeart/2005/8/layout/vList5"/>
    <dgm:cxn modelId="{97C3C047-6C6B-1C45-90FD-B1D8EB4063C7}" type="presParOf" srcId="{A5316F15-CD06-3541-9B2D-3CE7189A6165}" destId="{205770D8-09BD-6D4C-9353-81D1B2172F0C}" srcOrd="3" destOrd="0" presId="urn:microsoft.com/office/officeart/2005/8/layout/vList5"/>
    <dgm:cxn modelId="{6E39EB44-6500-9C4D-9A11-9B2BA1D399AF}" type="presParOf" srcId="{A5316F15-CD06-3541-9B2D-3CE7189A6165}" destId="{71D483AE-F85E-9F40-AB83-AC0CEB9431C9}" srcOrd="4" destOrd="0" presId="urn:microsoft.com/office/officeart/2005/8/layout/vList5"/>
    <dgm:cxn modelId="{580A39C2-04CE-2C4B-9A5D-5AF7F0CAEC5E}" type="presParOf" srcId="{71D483AE-F85E-9F40-AB83-AC0CEB9431C9}" destId="{664F1345-2301-734A-B4FF-F84A1965E16A}" srcOrd="0" destOrd="0" presId="urn:microsoft.com/office/officeart/2005/8/layout/vList5"/>
    <dgm:cxn modelId="{DDDE6210-7F09-8C47-B4A1-2AE4D3B20DBD}" type="presParOf" srcId="{71D483AE-F85E-9F40-AB83-AC0CEB9431C9}" destId="{17D18B30-2FFB-464E-A209-FA540BEE13A2}"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221730D-44AD-A645-901C-9B028008C454}" type="doc">
      <dgm:prSet loTypeId="urn:microsoft.com/office/officeart/2005/8/layout/hProcess9" loCatId="" qsTypeId="urn:microsoft.com/office/officeart/2005/8/quickstyle/simple4" qsCatId="simple" csTypeId="urn:microsoft.com/office/officeart/2005/8/colors/accent1_2" csCatId="accent1" phldr="1"/>
      <dgm:spPr/>
    </dgm:pt>
    <dgm:pt modelId="{1E3D5F86-CF00-A348-B865-06766307CFF1}">
      <dgm:prSet phldrT="[Text]"/>
      <dgm:spPr>
        <a:solidFill>
          <a:schemeClr val="tx1">
            <a:lumMod val="50000"/>
            <a:lumOff val="50000"/>
          </a:schemeClr>
        </a:solidFill>
      </dgm:spPr>
      <dgm:t>
        <a:bodyPr/>
        <a:lstStyle/>
        <a:p>
          <a:r>
            <a:rPr lang="en-US" dirty="0" smtClean="0">
              <a:solidFill>
                <a:srgbClr val="000000"/>
              </a:solidFill>
            </a:rPr>
            <a:t>DUMP or STORE </a:t>
          </a:r>
          <a:br>
            <a:rPr lang="en-US" dirty="0" smtClean="0">
              <a:solidFill>
                <a:srgbClr val="000000"/>
              </a:solidFill>
            </a:rPr>
          </a:br>
          <a:r>
            <a:rPr lang="en-US" dirty="0" smtClean="0">
              <a:solidFill>
                <a:srgbClr val="000000"/>
              </a:solidFill>
            </a:rPr>
            <a:t>(HDFS/HCAT)</a:t>
          </a:r>
          <a:endParaRPr lang="en-US" dirty="0">
            <a:solidFill>
              <a:srgbClr val="000000"/>
            </a:solidFill>
          </a:endParaRPr>
        </a:p>
      </dgm:t>
    </dgm:pt>
    <dgm:pt modelId="{A31AEF32-2D17-044E-88D3-9BDC37B86CDA}" type="sibTrans" cxnId="{5DFFD74F-125C-FE49-AA4A-86CDE73FB2A6}">
      <dgm:prSet/>
      <dgm:spPr/>
      <dgm:t>
        <a:bodyPr/>
        <a:lstStyle/>
        <a:p>
          <a:endParaRPr lang="en-US"/>
        </a:p>
      </dgm:t>
    </dgm:pt>
    <dgm:pt modelId="{E06FFF56-4E4F-764C-9078-1CC9040FDD7A}" type="parTrans" cxnId="{5DFFD74F-125C-FE49-AA4A-86CDE73FB2A6}">
      <dgm:prSet/>
      <dgm:spPr/>
      <dgm:t>
        <a:bodyPr/>
        <a:lstStyle/>
        <a:p>
          <a:endParaRPr lang="en-US"/>
        </a:p>
      </dgm:t>
    </dgm:pt>
    <dgm:pt modelId="{3017A921-5131-604C-994E-5D627AAD3678}">
      <dgm:prSet phldrT="[Text]"/>
      <dgm:spPr/>
      <dgm:t>
        <a:bodyPr/>
        <a:lstStyle/>
        <a:p>
          <a:r>
            <a:rPr lang="en-US" dirty="0" smtClean="0">
              <a:solidFill>
                <a:srgbClr val="000000"/>
              </a:solidFill>
            </a:rPr>
            <a:t>TRANSFORM (Pig)</a:t>
          </a:r>
          <a:endParaRPr lang="en-US" dirty="0">
            <a:solidFill>
              <a:srgbClr val="000000"/>
            </a:solidFill>
          </a:endParaRPr>
        </a:p>
      </dgm:t>
    </dgm:pt>
    <dgm:pt modelId="{9FE8C763-3C62-2E48-817F-59454FE77007}" type="sibTrans" cxnId="{1040077B-DA09-4A4B-B0A8-EA9EA1FEEC3A}">
      <dgm:prSet/>
      <dgm:spPr/>
      <dgm:t>
        <a:bodyPr/>
        <a:lstStyle/>
        <a:p>
          <a:endParaRPr lang="en-US"/>
        </a:p>
      </dgm:t>
    </dgm:pt>
    <dgm:pt modelId="{68E6C207-7F77-5C43-8F0E-B089855EE633}" type="parTrans" cxnId="{1040077B-DA09-4A4B-B0A8-EA9EA1FEEC3A}">
      <dgm:prSet/>
      <dgm:spPr/>
      <dgm:t>
        <a:bodyPr/>
        <a:lstStyle/>
        <a:p>
          <a:endParaRPr lang="en-US"/>
        </a:p>
      </dgm:t>
    </dgm:pt>
    <dgm:pt modelId="{3D126E74-6DB9-BF43-9084-39261CEA49D7}">
      <dgm:prSet phldrT="[Text]"/>
      <dgm:spPr>
        <a:solidFill>
          <a:schemeClr val="accent3"/>
        </a:solidFill>
      </dgm:spPr>
      <dgm:t>
        <a:bodyPr/>
        <a:lstStyle/>
        <a:p>
          <a:r>
            <a:rPr lang="en-US" dirty="0" smtClean="0">
              <a:solidFill>
                <a:srgbClr val="000000"/>
              </a:solidFill>
            </a:rPr>
            <a:t>LOAD </a:t>
          </a:r>
          <a:br>
            <a:rPr lang="en-US" dirty="0" smtClean="0">
              <a:solidFill>
                <a:srgbClr val="000000"/>
              </a:solidFill>
            </a:rPr>
          </a:br>
          <a:r>
            <a:rPr lang="en-US" dirty="0" smtClean="0">
              <a:solidFill>
                <a:srgbClr val="000000"/>
              </a:solidFill>
            </a:rPr>
            <a:t>(HDFS/</a:t>
          </a:r>
          <a:r>
            <a:rPr lang="en-US" dirty="0" err="1" smtClean="0">
              <a:solidFill>
                <a:srgbClr val="000000"/>
              </a:solidFill>
            </a:rPr>
            <a:t>HCat</a:t>
          </a:r>
          <a:r>
            <a:rPr lang="en-US" dirty="0" smtClean="0">
              <a:solidFill>
                <a:srgbClr val="000000"/>
              </a:solidFill>
            </a:rPr>
            <a:t>)</a:t>
          </a:r>
          <a:endParaRPr lang="en-US" dirty="0">
            <a:solidFill>
              <a:srgbClr val="000000"/>
            </a:solidFill>
          </a:endParaRPr>
        </a:p>
      </dgm:t>
    </dgm:pt>
    <dgm:pt modelId="{86665E4E-A091-B742-942B-5B12CC275E93}" type="sibTrans" cxnId="{ECC6016A-44AA-824A-9074-DE54CBE3EE7F}">
      <dgm:prSet/>
      <dgm:spPr/>
      <dgm:t>
        <a:bodyPr/>
        <a:lstStyle/>
        <a:p>
          <a:endParaRPr lang="en-US"/>
        </a:p>
      </dgm:t>
    </dgm:pt>
    <dgm:pt modelId="{B51587DE-7769-D74D-B306-249B780BB572}" type="parTrans" cxnId="{ECC6016A-44AA-824A-9074-DE54CBE3EE7F}">
      <dgm:prSet/>
      <dgm:spPr/>
      <dgm:t>
        <a:bodyPr/>
        <a:lstStyle/>
        <a:p>
          <a:endParaRPr lang="en-US"/>
        </a:p>
      </dgm:t>
    </dgm:pt>
    <dgm:pt modelId="{2340D41C-272D-0149-9846-FA774802415D}" type="pres">
      <dgm:prSet presAssocID="{5221730D-44AD-A645-901C-9B028008C454}" presName="CompostProcess" presStyleCnt="0">
        <dgm:presLayoutVars>
          <dgm:dir/>
          <dgm:resizeHandles val="exact"/>
        </dgm:presLayoutVars>
      </dgm:prSet>
      <dgm:spPr/>
    </dgm:pt>
    <dgm:pt modelId="{320A6EAF-99E4-1B44-AD2A-50B07E5531F3}" type="pres">
      <dgm:prSet presAssocID="{5221730D-44AD-A645-901C-9B028008C454}" presName="arrow" presStyleLbl="bgShp" presStyleIdx="0" presStyleCnt="1" custScaleX="117647" custLinFactNeighborX="446" custLinFactNeighborY="17302"/>
      <dgm:spPr/>
    </dgm:pt>
    <dgm:pt modelId="{188C2A76-657A-6642-8D58-0111C17C4D36}" type="pres">
      <dgm:prSet presAssocID="{5221730D-44AD-A645-901C-9B028008C454}" presName="linearProcess" presStyleCnt="0"/>
      <dgm:spPr/>
    </dgm:pt>
    <dgm:pt modelId="{D3AA2E15-B169-0343-8526-FABA91DEB53D}" type="pres">
      <dgm:prSet presAssocID="{3D126E74-6DB9-BF43-9084-39261CEA49D7}" presName="textNode" presStyleLbl="node1" presStyleIdx="0" presStyleCnt="3">
        <dgm:presLayoutVars>
          <dgm:bulletEnabled val="1"/>
        </dgm:presLayoutVars>
      </dgm:prSet>
      <dgm:spPr/>
      <dgm:t>
        <a:bodyPr/>
        <a:lstStyle/>
        <a:p>
          <a:endParaRPr lang="en-US"/>
        </a:p>
      </dgm:t>
    </dgm:pt>
    <dgm:pt modelId="{6EFAD5EC-6485-9B4A-BF74-D57743BB6F2B}" type="pres">
      <dgm:prSet presAssocID="{86665E4E-A091-B742-942B-5B12CC275E93}" presName="sibTrans" presStyleCnt="0"/>
      <dgm:spPr/>
    </dgm:pt>
    <dgm:pt modelId="{8D60DCF7-669B-4F45-8BAA-5C3672799C19}" type="pres">
      <dgm:prSet presAssocID="{3017A921-5131-604C-994E-5D627AAD3678}" presName="textNode" presStyleLbl="node1" presStyleIdx="1" presStyleCnt="3">
        <dgm:presLayoutVars>
          <dgm:bulletEnabled val="1"/>
        </dgm:presLayoutVars>
      </dgm:prSet>
      <dgm:spPr/>
      <dgm:t>
        <a:bodyPr/>
        <a:lstStyle/>
        <a:p>
          <a:endParaRPr lang="en-US"/>
        </a:p>
      </dgm:t>
    </dgm:pt>
    <dgm:pt modelId="{422BFFFC-D247-C049-B681-9750C9485EBC}" type="pres">
      <dgm:prSet presAssocID="{9FE8C763-3C62-2E48-817F-59454FE77007}" presName="sibTrans" presStyleCnt="0"/>
      <dgm:spPr/>
    </dgm:pt>
    <dgm:pt modelId="{CAB2416B-174A-354F-A9AF-28D9EEC6B05A}" type="pres">
      <dgm:prSet presAssocID="{1E3D5F86-CF00-A348-B865-06766307CFF1}" presName="textNode" presStyleLbl="node1" presStyleIdx="2" presStyleCnt="3">
        <dgm:presLayoutVars>
          <dgm:bulletEnabled val="1"/>
        </dgm:presLayoutVars>
      </dgm:prSet>
      <dgm:spPr/>
      <dgm:t>
        <a:bodyPr/>
        <a:lstStyle/>
        <a:p>
          <a:endParaRPr lang="en-US"/>
        </a:p>
      </dgm:t>
    </dgm:pt>
  </dgm:ptLst>
  <dgm:cxnLst>
    <dgm:cxn modelId="{5DFFD74F-125C-FE49-AA4A-86CDE73FB2A6}" srcId="{5221730D-44AD-A645-901C-9B028008C454}" destId="{1E3D5F86-CF00-A348-B865-06766307CFF1}" srcOrd="2" destOrd="0" parTransId="{E06FFF56-4E4F-764C-9078-1CC9040FDD7A}" sibTransId="{A31AEF32-2D17-044E-88D3-9BDC37B86CDA}"/>
    <dgm:cxn modelId="{1040077B-DA09-4A4B-B0A8-EA9EA1FEEC3A}" srcId="{5221730D-44AD-A645-901C-9B028008C454}" destId="{3017A921-5131-604C-994E-5D627AAD3678}" srcOrd="1" destOrd="0" parTransId="{68E6C207-7F77-5C43-8F0E-B089855EE633}" sibTransId="{9FE8C763-3C62-2E48-817F-59454FE77007}"/>
    <dgm:cxn modelId="{0CD9C5A3-28E5-3E49-A2FB-950139A34367}" type="presOf" srcId="{3D126E74-6DB9-BF43-9084-39261CEA49D7}" destId="{D3AA2E15-B169-0343-8526-FABA91DEB53D}" srcOrd="0" destOrd="0" presId="urn:microsoft.com/office/officeart/2005/8/layout/hProcess9"/>
    <dgm:cxn modelId="{CB00C191-60E9-7B42-AC1B-6963E83A5E98}" type="presOf" srcId="{3017A921-5131-604C-994E-5D627AAD3678}" destId="{8D60DCF7-669B-4F45-8BAA-5C3672799C19}" srcOrd="0" destOrd="0" presId="urn:microsoft.com/office/officeart/2005/8/layout/hProcess9"/>
    <dgm:cxn modelId="{E76BDB54-7D80-6C44-8B7C-A7DA84626013}" type="presOf" srcId="{5221730D-44AD-A645-901C-9B028008C454}" destId="{2340D41C-272D-0149-9846-FA774802415D}" srcOrd="0" destOrd="0" presId="urn:microsoft.com/office/officeart/2005/8/layout/hProcess9"/>
    <dgm:cxn modelId="{82D81D37-7683-3049-B170-500F20272DFA}" type="presOf" srcId="{1E3D5F86-CF00-A348-B865-06766307CFF1}" destId="{CAB2416B-174A-354F-A9AF-28D9EEC6B05A}" srcOrd="0" destOrd="0" presId="urn:microsoft.com/office/officeart/2005/8/layout/hProcess9"/>
    <dgm:cxn modelId="{ECC6016A-44AA-824A-9074-DE54CBE3EE7F}" srcId="{5221730D-44AD-A645-901C-9B028008C454}" destId="{3D126E74-6DB9-BF43-9084-39261CEA49D7}" srcOrd="0" destOrd="0" parTransId="{B51587DE-7769-D74D-B306-249B780BB572}" sibTransId="{86665E4E-A091-B742-942B-5B12CC275E93}"/>
    <dgm:cxn modelId="{CEAAA065-4B69-1E40-ACE7-A6F6414C42D7}" type="presParOf" srcId="{2340D41C-272D-0149-9846-FA774802415D}" destId="{320A6EAF-99E4-1B44-AD2A-50B07E5531F3}" srcOrd="0" destOrd="0" presId="urn:microsoft.com/office/officeart/2005/8/layout/hProcess9"/>
    <dgm:cxn modelId="{A9AE54F8-0BCF-F540-BF30-43380979F8DC}" type="presParOf" srcId="{2340D41C-272D-0149-9846-FA774802415D}" destId="{188C2A76-657A-6642-8D58-0111C17C4D36}" srcOrd="1" destOrd="0" presId="urn:microsoft.com/office/officeart/2005/8/layout/hProcess9"/>
    <dgm:cxn modelId="{72027AA0-DC63-F341-B6A7-F69D52F18F10}" type="presParOf" srcId="{188C2A76-657A-6642-8D58-0111C17C4D36}" destId="{D3AA2E15-B169-0343-8526-FABA91DEB53D}" srcOrd="0" destOrd="0" presId="urn:microsoft.com/office/officeart/2005/8/layout/hProcess9"/>
    <dgm:cxn modelId="{5930C079-B782-BA45-82C6-8E23C407CE5D}" type="presParOf" srcId="{188C2A76-657A-6642-8D58-0111C17C4D36}" destId="{6EFAD5EC-6485-9B4A-BF74-D57743BB6F2B}" srcOrd="1" destOrd="0" presId="urn:microsoft.com/office/officeart/2005/8/layout/hProcess9"/>
    <dgm:cxn modelId="{403BD25A-C809-B344-9300-651BA7A94C4F}" type="presParOf" srcId="{188C2A76-657A-6642-8D58-0111C17C4D36}" destId="{8D60DCF7-669B-4F45-8BAA-5C3672799C19}" srcOrd="2" destOrd="0" presId="urn:microsoft.com/office/officeart/2005/8/layout/hProcess9"/>
    <dgm:cxn modelId="{D8E8389E-0577-3343-8430-A4B68BC0FCC0}" type="presParOf" srcId="{188C2A76-657A-6642-8D58-0111C17C4D36}" destId="{422BFFFC-D247-C049-B681-9750C9485EBC}" srcOrd="3" destOrd="0" presId="urn:microsoft.com/office/officeart/2005/8/layout/hProcess9"/>
    <dgm:cxn modelId="{63441A99-789F-1A4A-BB46-63038C387191}" type="presParOf" srcId="{188C2A76-657A-6642-8D58-0111C17C4D36}" destId="{CAB2416B-174A-354F-A9AF-28D9EEC6B05A}"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9E674C-AC21-BC4D-966F-0F2ABD5F3044}">
      <dsp:nvSpPr>
        <dsp:cNvPr id="0" name=""/>
        <dsp:cNvSpPr/>
      </dsp:nvSpPr>
      <dsp:spPr>
        <a:xfrm rot="5400000">
          <a:off x="4577813" y="-1774248"/>
          <a:ext cx="1433250" cy="4983001"/>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30188" lvl="1" indent="-230188" algn="l" defTabSz="889000">
            <a:lnSpc>
              <a:spcPct val="90000"/>
            </a:lnSpc>
            <a:spcBef>
              <a:spcPct val="0"/>
            </a:spcBef>
            <a:spcAft>
              <a:spcPct val="15000"/>
            </a:spcAft>
            <a:buChar char="••"/>
          </a:pPr>
          <a:r>
            <a:rPr lang="en-US" sz="2000" kern="1200" dirty="0" smtClean="0"/>
            <a:t>High-level scripting language</a:t>
          </a:r>
          <a:endParaRPr lang="en-US" sz="2000" kern="1200" dirty="0"/>
        </a:p>
        <a:p>
          <a:pPr marL="230188" lvl="1" indent="-230188" algn="l" defTabSz="889000">
            <a:lnSpc>
              <a:spcPct val="90000"/>
            </a:lnSpc>
            <a:spcBef>
              <a:spcPct val="0"/>
            </a:spcBef>
            <a:spcAft>
              <a:spcPct val="15000"/>
            </a:spcAft>
            <a:buChar char="••"/>
          </a:pPr>
          <a:r>
            <a:rPr lang="en-US" sz="2000" kern="1200" dirty="0" smtClean="0"/>
            <a:t>Requires no metadata or schema</a:t>
          </a:r>
          <a:endParaRPr lang="en-US" sz="2000" kern="1200" dirty="0"/>
        </a:p>
        <a:p>
          <a:pPr marL="230188" lvl="1" indent="-230188" algn="l" defTabSz="889000">
            <a:lnSpc>
              <a:spcPct val="90000"/>
            </a:lnSpc>
            <a:spcBef>
              <a:spcPct val="0"/>
            </a:spcBef>
            <a:spcAft>
              <a:spcPct val="15000"/>
            </a:spcAft>
            <a:buChar char="••"/>
          </a:pPr>
          <a:r>
            <a:rPr lang="en-US" sz="2000" kern="1200" dirty="0" smtClean="0"/>
            <a:t>Statements translated into a series of MapReduce jobs </a:t>
          </a:r>
          <a:endParaRPr lang="en-US" sz="2000" kern="1200" dirty="0"/>
        </a:p>
      </dsp:txBody>
      <dsp:txXfrm rot="-5400000">
        <a:off x="2802938" y="70592"/>
        <a:ext cx="4913036" cy="1293320"/>
      </dsp:txXfrm>
    </dsp:sp>
    <dsp:sp modelId="{81945CAE-24C1-6546-AC35-8213729D81F1}">
      <dsp:nvSpPr>
        <dsp:cNvPr id="0" name=""/>
        <dsp:cNvSpPr/>
      </dsp:nvSpPr>
      <dsp:spPr>
        <a:xfrm>
          <a:off x="0" y="22264"/>
          <a:ext cx="2802938" cy="1389976"/>
        </a:xfrm>
        <a:prstGeom prst="roundRect">
          <a:avLst/>
        </a:prstGeom>
        <a:solidFill>
          <a:schemeClr val="accent1">
            <a:alpha val="9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a:lnSpc>
              <a:spcPct val="90000"/>
            </a:lnSpc>
            <a:spcBef>
              <a:spcPct val="0"/>
            </a:spcBef>
            <a:spcAft>
              <a:spcPct val="35000"/>
            </a:spcAft>
          </a:pPr>
          <a:r>
            <a:rPr lang="en-US" sz="3200" kern="1200" dirty="0" smtClean="0"/>
            <a:t>Pig Latin</a:t>
          </a:r>
          <a:endParaRPr lang="en-US" sz="3200" kern="1200" dirty="0"/>
        </a:p>
      </dsp:txBody>
      <dsp:txXfrm>
        <a:off x="67853" y="90117"/>
        <a:ext cx="2667232" cy="1254270"/>
      </dsp:txXfrm>
    </dsp:sp>
    <dsp:sp modelId="{D33EC9E6-3373-A347-AD41-D0F3DBB0531F}">
      <dsp:nvSpPr>
        <dsp:cNvPr id="0" name=""/>
        <dsp:cNvSpPr/>
      </dsp:nvSpPr>
      <dsp:spPr>
        <a:xfrm rot="5400000">
          <a:off x="4798757" y="-371381"/>
          <a:ext cx="1001712" cy="4987872"/>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smtClean="0"/>
            <a:t>Interactive shell</a:t>
          </a:r>
          <a:endParaRPr lang="en-US" sz="2000" kern="1200" dirty="0"/>
        </a:p>
      </dsp:txBody>
      <dsp:txXfrm rot="-5400000">
        <a:off x="2805677" y="1670599"/>
        <a:ext cx="4938972" cy="903912"/>
      </dsp:txXfrm>
    </dsp:sp>
    <dsp:sp modelId="{22C91C1F-563F-7E4F-8A46-3193EF07894E}">
      <dsp:nvSpPr>
        <dsp:cNvPr id="0" name=""/>
        <dsp:cNvSpPr/>
      </dsp:nvSpPr>
      <dsp:spPr>
        <a:xfrm>
          <a:off x="0" y="1496484"/>
          <a:ext cx="2805678" cy="1252140"/>
        </a:xfrm>
        <a:prstGeom prst="roundRect">
          <a:avLst/>
        </a:prstGeom>
        <a:solidFill>
          <a:schemeClr val="accent1">
            <a:alpha val="90000"/>
            <a:hueOff val="0"/>
            <a:satOff val="0"/>
            <a:lumOff val="0"/>
            <a:alphaOff val="-20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a:lnSpc>
              <a:spcPct val="90000"/>
            </a:lnSpc>
            <a:spcBef>
              <a:spcPct val="0"/>
            </a:spcBef>
            <a:spcAft>
              <a:spcPct val="35000"/>
            </a:spcAft>
          </a:pPr>
          <a:r>
            <a:rPr lang="en-US" sz="3200" kern="1200" dirty="0" smtClean="0"/>
            <a:t>Grunt</a:t>
          </a:r>
          <a:endParaRPr lang="en-US" sz="3300" kern="1200" dirty="0"/>
        </a:p>
      </dsp:txBody>
      <dsp:txXfrm>
        <a:off x="61124" y="1557608"/>
        <a:ext cx="2683430" cy="1129892"/>
      </dsp:txXfrm>
    </dsp:sp>
    <dsp:sp modelId="{17D18B30-2FFB-464E-A209-FA540BEE13A2}">
      <dsp:nvSpPr>
        <dsp:cNvPr id="0" name=""/>
        <dsp:cNvSpPr/>
      </dsp:nvSpPr>
      <dsp:spPr>
        <a:xfrm rot="5400000">
          <a:off x="4798757" y="943366"/>
          <a:ext cx="1001712" cy="4987872"/>
        </a:xfrm>
        <a:prstGeom prst="round2Same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smtClean="0"/>
            <a:t>Shared repository for User Defined Functions (UDFs)</a:t>
          </a:r>
          <a:endParaRPr lang="en-US" sz="2000" kern="1200" dirty="0"/>
        </a:p>
      </dsp:txBody>
      <dsp:txXfrm rot="-5400000">
        <a:off x="2805677" y="2985346"/>
        <a:ext cx="4938972" cy="903912"/>
      </dsp:txXfrm>
    </dsp:sp>
    <dsp:sp modelId="{664F1345-2301-734A-B4FF-F84A1965E16A}">
      <dsp:nvSpPr>
        <dsp:cNvPr id="0" name=""/>
        <dsp:cNvSpPr/>
      </dsp:nvSpPr>
      <dsp:spPr>
        <a:xfrm>
          <a:off x="0" y="2811232"/>
          <a:ext cx="2805678" cy="1252140"/>
        </a:xfrm>
        <a:prstGeom prst="roundRect">
          <a:avLst/>
        </a:prstGeom>
        <a:solidFill>
          <a:schemeClr val="accent1">
            <a:alpha val="90000"/>
            <a:hueOff val="0"/>
            <a:satOff val="0"/>
            <a:lumOff val="0"/>
            <a:alphaOff val="-40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a:lnSpc>
              <a:spcPct val="90000"/>
            </a:lnSpc>
            <a:spcBef>
              <a:spcPct val="0"/>
            </a:spcBef>
            <a:spcAft>
              <a:spcPct val="35000"/>
            </a:spcAft>
          </a:pPr>
          <a:r>
            <a:rPr lang="en-US" sz="3200" kern="1200" dirty="0" smtClean="0"/>
            <a:t>Piggybank</a:t>
          </a:r>
          <a:endParaRPr lang="en-US" sz="3200" kern="1200" dirty="0"/>
        </a:p>
      </dsp:txBody>
      <dsp:txXfrm>
        <a:off x="61124" y="2872356"/>
        <a:ext cx="2683430" cy="11298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0A6EAF-99E4-1B44-AD2A-50B07E5531F3}">
      <dsp:nvSpPr>
        <dsp:cNvPr id="0" name=""/>
        <dsp:cNvSpPr/>
      </dsp:nvSpPr>
      <dsp:spPr>
        <a:xfrm>
          <a:off x="2" y="0"/>
          <a:ext cx="5705105" cy="3500623"/>
        </a:xfrm>
        <a:prstGeom prst="rightArrow">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D3AA2E15-B169-0343-8526-FABA91DEB53D}">
      <dsp:nvSpPr>
        <dsp:cNvPr id="0" name=""/>
        <dsp:cNvSpPr/>
      </dsp:nvSpPr>
      <dsp:spPr>
        <a:xfrm>
          <a:off x="4178" y="1050186"/>
          <a:ext cx="1836331" cy="1400249"/>
        </a:xfrm>
        <a:prstGeom prst="roundRect">
          <a:avLst/>
        </a:prstGeom>
        <a:solidFill>
          <a:schemeClr val="accent3"/>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dirty="0" smtClean="0">
              <a:solidFill>
                <a:srgbClr val="000000"/>
              </a:solidFill>
            </a:rPr>
            <a:t>LOAD </a:t>
          </a:r>
          <a:br>
            <a:rPr lang="en-US" sz="1900" kern="1200" dirty="0" smtClean="0">
              <a:solidFill>
                <a:srgbClr val="000000"/>
              </a:solidFill>
            </a:rPr>
          </a:br>
          <a:r>
            <a:rPr lang="en-US" sz="1900" kern="1200" dirty="0" smtClean="0">
              <a:solidFill>
                <a:srgbClr val="000000"/>
              </a:solidFill>
            </a:rPr>
            <a:t>(HDFS/</a:t>
          </a:r>
          <a:r>
            <a:rPr lang="en-US" sz="1900" kern="1200" dirty="0" err="1" smtClean="0">
              <a:solidFill>
                <a:srgbClr val="000000"/>
              </a:solidFill>
            </a:rPr>
            <a:t>HCat</a:t>
          </a:r>
          <a:r>
            <a:rPr lang="en-US" sz="1900" kern="1200" dirty="0" smtClean="0">
              <a:solidFill>
                <a:srgbClr val="000000"/>
              </a:solidFill>
            </a:rPr>
            <a:t>)</a:t>
          </a:r>
          <a:endParaRPr lang="en-US" sz="1900" kern="1200" dirty="0">
            <a:solidFill>
              <a:srgbClr val="000000"/>
            </a:solidFill>
          </a:endParaRPr>
        </a:p>
      </dsp:txBody>
      <dsp:txXfrm>
        <a:off x="72533" y="1118541"/>
        <a:ext cx="1699621" cy="1263539"/>
      </dsp:txXfrm>
    </dsp:sp>
    <dsp:sp modelId="{8D60DCF7-669B-4F45-8BAA-5C3672799C19}">
      <dsp:nvSpPr>
        <dsp:cNvPr id="0" name=""/>
        <dsp:cNvSpPr/>
      </dsp:nvSpPr>
      <dsp:spPr>
        <a:xfrm>
          <a:off x="1934388" y="1050186"/>
          <a:ext cx="1836331" cy="1400249"/>
        </a:xfrm>
        <a:prstGeom prst="round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dirty="0" smtClean="0">
              <a:solidFill>
                <a:srgbClr val="000000"/>
              </a:solidFill>
            </a:rPr>
            <a:t>TRANSFORM (Pig)</a:t>
          </a:r>
          <a:endParaRPr lang="en-US" sz="1900" kern="1200" dirty="0">
            <a:solidFill>
              <a:srgbClr val="000000"/>
            </a:solidFill>
          </a:endParaRPr>
        </a:p>
      </dsp:txBody>
      <dsp:txXfrm>
        <a:off x="2002743" y="1118541"/>
        <a:ext cx="1699621" cy="1263539"/>
      </dsp:txXfrm>
    </dsp:sp>
    <dsp:sp modelId="{CAB2416B-174A-354F-A9AF-28D9EEC6B05A}">
      <dsp:nvSpPr>
        <dsp:cNvPr id="0" name=""/>
        <dsp:cNvSpPr/>
      </dsp:nvSpPr>
      <dsp:spPr>
        <a:xfrm>
          <a:off x="3864597" y="1050186"/>
          <a:ext cx="1836331" cy="1400249"/>
        </a:xfrm>
        <a:prstGeom prst="roundRect">
          <a:avLst/>
        </a:prstGeom>
        <a:solidFill>
          <a:schemeClr val="tx1">
            <a:lumMod val="50000"/>
            <a:lumOff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en-US" sz="1900" kern="1200" dirty="0" smtClean="0">
              <a:solidFill>
                <a:srgbClr val="000000"/>
              </a:solidFill>
            </a:rPr>
            <a:t>DUMP or STORE </a:t>
          </a:r>
          <a:br>
            <a:rPr lang="en-US" sz="1900" kern="1200" dirty="0" smtClean="0">
              <a:solidFill>
                <a:srgbClr val="000000"/>
              </a:solidFill>
            </a:rPr>
          </a:br>
          <a:r>
            <a:rPr lang="en-US" sz="1900" kern="1200" dirty="0" smtClean="0">
              <a:solidFill>
                <a:srgbClr val="000000"/>
              </a:solidFill>
            </a:rPr>
            <a:t>(HDFS/HCAT)</a:t>
          </a:r>
          <a:endParaRPr lang="en-US" sz="1900" kern="1200" dirty="0">
            <a:solidFill>
              <a:srgbClr val="000000"/>
            </a:solidFill>
          </a:endParaRPr>
        </a:p>
      </dsp:txBody>
      <dsp:txXfrm>
        <a:off x="3932952" y="1118541"/>
        <a:ext cx="1699621" cy="126353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cs typeface="+mn-cs"/>
              </a:defRPr>
            </a:lvl1pPr>
          </a:lstStyle>
          <a:p>
            <a:pPr>
              <a:defRPr/>
            </a:pPr>
            <a:fld id="{FDD81165-85A7-0E44-B016-EA4C0EAD8F21}" type="datetime1">
              <a:rPr lang="en-US"/>
              <a:pPr>
                <a:defRPr/>
              </a:pPr>
              <a:t>2/10/13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cs typeface="+mn-cs"/>
              </a:defRPr>
            </a:lvl1pPr>
          </a:lstStyle>
          <a:p>
            <a:pPr>
              <a:defRPr/>
            </a:pPr>
            <a:fld id="{181ACFB0-C086-1C46-9148-0A44A70DB4ED}" type="slidenum">
              <a:rPr lang="en-US"/>
              <a:pPr>
                <a:defRPr/>
              </a:pPr>
              <a:t>‹#›</a:t>
            </a:fld>
            <a:endParaRPr lang="en-US" dirty="0"/>
          </a:p>
        </p:txBody>
      </p:sp>
    </p:spTree>
    <p:extLst>
      <p:ext uri="{BB962C8B-B14F-4D97-AF65-F5344CB8AC3E}">
        <p14:creationId xmlns:p14="http://schemas.microsoft.com/office/powerpoint/2010/main" val="376982819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jpg>
</file>

<file path=ppt/media/image15.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cs typeface="+mn-cs"/>
              </a:defRPr>
            </a:lvl1pPr>
          </a:lstStyle>
          <a:p>
            <a:pPr>
              <a:defRPr/>
            </a:pPr>
            <a:fld id="{8E9A6F32-65BE-CC43-819C-4DE6A222013B}" type="datetime1">
              <a:rPr lang="en-US"/>
              <a:pPr>
                <a:defRPr/>
              </a:pPr>
              <a:t>2/10/13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cs typeface="+mn-cs"/>
              </a:defRPr>
            </a:lvl1pPr>
          </a:lstStyle>
          <a:p>
            <a:pPr>
              <a:defRPr/>
            </a:pPr>
            <a:fld id="{91374085-3E80-6E4B-8D15-AE111E3F12C2}" type="slidenum">
              <a:rPr lang="en-US"/>
              <a:pPr>
                <a:defRPr/>
              </a:pPr>
              <a:t>‹#›</a:t>
            </a:fld>
            <a:endParaRPr lang="en-US" dirty="0"/>
          </a:p>
        </p:txBody>
      </p:sp>
    </p:spTree>
    <p:extLst>
      <p:ext uri="{BB962C8B-B14F-4D97-AF65-F5344CB8AC3E}">
        <p14:creationId xmlns:p14="http://schemas.microsoft.com/office/powerpoint/2010/main" val="3367807489"/>
      </p:ext>
    </p:extLst>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ヒラギノ角ゴ Pro W3" charset="-128"/>
        <a:cs typeface="ヒラギノ角ゴ Pro W3" charset="-128"/>
      </a:defRPr>
    </a:lvl1pPr>
    <a:lvl2pPr marL="457200" algn="l" defTabSz="457200" rtl="0" fontAlgn="base">
      <a:spcBef>
        <a:spcPct val="30000"/>
      </a:spcBef>
      <a:spcAft>
        <a:spcPct val="0"/>
      </a:spcAft>
      <a:defRPr sz="1200" kern="1200">
        <a:solidFill>
          <a:schemeClr val="tx1"/>
        </a:solidFill>
        <a:latin typeface="+mn-lt"/>
        <a:ea typeface="ヒラギノ角ゴ Pro W3" charset="-128"/>
        <a:cs typeface="ヒラギノ角ゴ Pro W3" charset="-128"/>
      </a:defRPr>
    </a:lvl2pPr>
    <a:lvl3pPr marL="914400" algn="l" defTabSz="457200" rtl="0" fontAlgn="base">
      <a:spcBef>
        <a:spcPct val="30000"/>
      </a:spcBef>
      <a:spcAft>
        <a:spcPct val="0"/>
      </a:spcAft>
      <a:defRPr sz="1200" kern="1200">
        <a:solidFill>
          <a:schemeClr val="tx1"/>
        </a:solidFill>
        <a:latin typeface="+mn-lt"/>
        <a:ea typeface="ヒラギノ角ゴ Pro W3" charset="-128"/>
        <a:cs typeface="ヒラギノ角ゴ Pro W3" charset="-128"/>
      </a:defRPr>
    </a:lvl3pPr>
    <a:lvl4pPr marL="1371600" algn="l" defTabSz="457200" rtl="0" fontAlgn="base">
      <a:spcBef>
        <a:spcPct val="30000"/>
      </a:spcBef>
      <a:spcAft>
        <a:spcPct val="0"/>
      </a:spcAft>
      <a:defRPr sz="1200" kern="1200">
        <a:solidFill>
          <a:schemeClr val="tx1"/>
        </a:solidFill>
        <a:latin typeface="+mn-lt"/>
        <a:ea typeface="ヒラギノ角ゴ Pro W3" charset="-128"/>
        <a:cs typeface="ヒラギノ角ゴ Pro W3" charset="-128"/>
      </a:defRPr>
    </a:lvl4pPr>
    <a:lvl5pPr marL="1828800" algn="l" defTabSz="457200" rtl="0" fontAlgn="base">
      <a:spcBef>
        <a:spcPct val="30000"/>
      </a:spcBef>
      <a:spcAft>
        <a:spcPct val="0"/>
      </a:spcAft>
      <a:defRPr sz="1200" kern="1200">
        <a:solidFill>
          <a:schemeClr val="tx1"/>
        </a:solidFill>
        <a:latin typeface="+mn-lt"/>
        <a:ea typeface="ヒラギノ角ゴ Pro W3" charset="-128"/>
        <a:cs typeface="ヒラギノ角ゴ Pro W3" charset="-128"/>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would like to spend the next 30 minutes really covering 3 primary areas:</a:t>
            </a:r>
          </a:p>
          <a:p>
            <a:pPr marL="171450" indent="-171450">
              <a:buFontTx/>
              <a:buChar char="-"/>
            </a:pPr>
            <a:r>
              <a:rPr lang="en-US" baseline="0" dirty="0" smtClean="0"/>
              <a:t>A quick background on who we are</a:t>
            </a:r>
          </a:p>
          <a:p>
            <a:pPr marL="171450" indent="-171450">
              <a:buFontTx/>
              <a:buChar char="-"/>
            </a:pPr>
            <a:r>
              <a:rPr lang="en-US" baseline="0" dirty="0" smtClean="0"/>
              <a:t>A bit about our philosophy and our approach</a:t>
            </a:r>
          </a:p>
          <a:p>
            <a:pPr marL="171450" indent="-171450">
              <a:buFontTx/>
              <a:buChar char="-"/>
            </a:pPr>
            <a:r>
              <a:rPr lang="en-US" baseline="0" dirty="0" smtClean="0"/>
              <a:t>Then I’d like to spend a bit of time on the primary patterns of use that we see for organizations using HDP, and Hadoop more broadly</a:t>
            </a:r>
            <a:endParaRPr lang="en-US" dirty="0"/>
          </a:p>
        </p:txBody>
      </p:sp>
      <p:sp>
        <p:nvSpPr>
          <p:cNvPr id="4" name="Slide Number Placeholder 3"/>
          <p:cNvSpPr>
            <a:spLocks noGrp="1"/>
          </p:cNvSpPr>
          <p:nvPr>
            <p:ph type="sldNum" sz="quarter" idx="10"/>
          </p:nvPr>
        </p:nvSpPr>
        <p:spPr/>
        <p:txBody>
          <a:bodyPr/>
          <a:lstStyle/>
          <a:p>
            <a:pPr>
              <a:defRPr/>
            </a:pPr>
            <a:fld id="{91374085-3E80-6E4B-8D15-AE111E3F12C2}" type="slidenum">
              <a:rPr lang="en-US" smtClean="0"/>
              <a:pPr>
                <a:defRPr/>
              </a:pPr>
              <a:t>2</a:t>
            </a:fld>
            <a:endParaRPr lang="en-US" dirty="0"/>
          </a:p>
        </p:txBody>
      </p:sp>
    </p:spTree>
    <p:extLst>
      <p:ext uri="{BB962C8B-B14F-4D97-AF65-F5344CB8AC3E}">
        <p14:creationId xmlns:p14="http://schemas.microsoft.com/office/powerpoint/2010/main" val="230406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summary, by addressing these elements, we can provide an Enterprise </a:t>
            </a:r>
            <a:r>
              <a:rPr lang="en-US" dirty="0" err="1" smtClean="0"/>
              <a:t>Hadoop</a:t>
            </a:r>
            <a:r>
              <a:rPr lang="en-US" dirty="0" smtClean="0"/>
              <a:t> distribution</a:t>
            </a:r>
            <a:r>
              <a:rPr lang="en-US" baseline="0" dirty="0" smtClean="0"/>
              <a:t> which includes the:</a:t>
            </a:r>
          </a:p>
          <a:p>
            <a:endParaRPr lang="en-US" baseline="0" dirty="0" smtClean="0"/>
          </a:p>
          <a:p>
            <a:pPr marL="171450" indent="-171450">
              <a:buFontTx/>
              <a:buChar char="-"/>
            </a:pPr>
            <a:r>
              <a:rPr lang="en-US" baseline="0" dirty="0" smtClean="0"/>
              <a:t>Core Services</a:t>
            </a:r>
          </a:p>
          <a:p>
            <a:pPr marL="171450" indent="-171450">
              <a:buFontTx/>
              <a:buChar char="-"/>
            </a:pPr>
            <a:r>
              <a:rPr lang="en-US" baseline="0" dirty="0" smtClean="0"/>
              <a:t>Platform Services</a:t>
            </a:r>
          </a:p>
          <a:p>
            <a:pPr marL="171450" indent="-171450">
              <a:buFontTx/>
              <a:buChar char="-"/>
            </a:pPr>
            <a:r>
              <a:rPr lang="en-US" baseline="0" dirty="0" smtClean="0"/>
              <a:t>Data Services</a:t>
            </a:r>
          </a:p>
          <a:p>
            <a:pPr marL="171450" indent="-171450">
              <a:buFontTx/>
              <a:buChar char="-"/>
            </a:pPr>
            <a:r>
              <a:rPr lang="en-US" baseline="0" dirty="0" smtClean="0"/>
              <a:t>Operational Services</a:t>
            </a:r>
          </a:p>
          <a:p>
            <a:pPr marL="171450" indent="-171450">
              <a:buFontTx/>
              <a:buChar char="-"/>
            </a:pPr>
            <a:endParaRPr lang="en-US" baseline="0" dirty="0" smtClean="0"/>
          </a:p>
          <a:p>
            <a:pPr marL="0" indent="0">
              <a:buFontTx/>
              <a:buNone/>
            </a:pPr>
            <a:r>
              <a:rPr lang="en-US" dirty="0" smtClean="0"/>
              <a:t>Required by</a:t>
            </a:r>
            <a:r>
              <a:rPr lang="en-US" baseline="0" dirty="0" smtClean="0"/>
              <a:t> the Enterprise user.</a:t>
            </a:r>
          </a:p>
          <a:p>
            <a:pPr marL="0" indent="0">
              <a:buFontTx/>
              <a:buNone/>
            </a:pPr>
            <a:endParaRPr lang="en-US" baseline="0" dirty="0" smtClean="0"/>
          </a:p>
          <a:p>
            <a:pPr marL="0" indent="0">
              <a:buFontTx/>
              <a:buNone/>
            </a:pPr>
            <a:r>
              <a:rPr lang="en-US" baseline="0" dirty="0" smtClean="0"/>
              <a:t>And all of this is done in 100% open source, and tested at scale by our team (together with our partner Yahoo) to bring Enterprise process to an open source approach.  And finally this is the distribution that is endorsed by the ecosystem to ensure interoperability in your environment.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1374085-3E80-6E4B-8D15-AE111E3F12C2}" type="slidenum">
              <a:rPr lang="en-US" smtClean="0"/>
              <a:pPr>
                <a:defRPr/>
              </a:pPr>
              <a:t>3</a:t>
            </a:fld>
            <a:endParaRPr lang="en-US" dirty="0"/>
          </a:p>
        </p:txBody>
      </p:sp>
    </p:spTree>
    <p:extLst>
      <p:ext uri="{BB962C8B-B14F-4D97-AF65-F5344CB8AC3E}">
        <p14:creationId xmlns:p14="http://schemas.microsoft.com/office/powerpoint/2010/main" val="40837407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A Pig relation is a bag of tuples. A Pig relation is similar to a table in a relational database, where the tuples in the bag correspond to the rows in a table. Unlike a relational table, however, Pig relations don't require that every tuple contain the same number of fields or that the fields in the same position (column) have the same type.</a:t>
            </a:r>
          </a:p>
          <a:p>
            <a:endParaRPr lang="en-US" dirty="0"/>
          </a:p>
        </p:txBody>
      </p:sp>
      <p:sp>
        <p:nvSpPr>
          <p:cNvPr id="4" name="Slide Number Placeholder 3"/>
          <p:cNvSpPr>
            <a:spLocks noGrp="1"/>
          </p:cNvSpPr>
          <p:nvPr>
            <p:ph type="sldNum" sz="quarter" idx="10"/>
          </p:nvPr>
        </p:nvSpPr>
        <p:spPr/>
        <p:txBody>
          <a:bodyPr/>
          <a:lstStyle/>
          <a:p>
            <a:fld id="{5114E3F9-FCAE-AC46-89C1-6B20CAD23142}" type="slidenum">
              <a:rPr lang="en-US" smtClean="0"/>
              <a:pPr/>
              <a:t>12</a:t>
            </a:fld>
            <a:endParaRPr lang="en-US" dirty="0"/>
          </a:p>
        </p:txBody>
      </p:sp>
    </p:spTree>
    <p:extLst>
      <p:ext uri="{BB962C8B-B14F-4D97-AF65-F5344CB8AC3E}">
        <p14:creationId xmlns:p14="http://schemas.microsoft.com/office/powerpoint/2010/main" val="39030837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would like to spend the next 30 minutes really covering 3 primary areas:</a:t>
            </a:r>
          </a:p>
          <a:p>
            <a:pPr marL="171450" indent="-171450">
              <a:buFontTx/>
              <a:buChar char="-"/>
            </a:pPr>
            <a:r>
              <a:rPr lang="en-US" baseline="0" dirty="0" smtClean="0"/>
              <a:t>A quick background on who we are</a:t>
            </a:r>
          </a:p>
          <a:p>
            <a:pPr marL="171450" indent="-171450">
              <a:buFontTx/>
              <a:buChar char="-"/>
            </a:pPr>
            <a:r>
              <a:rPr lang="en-US" baseline="0" dirty="0" smtClean="0"/>
              <a:t>A bit about our philosophy and our approach</a:t>
            </a:r>
          </a:p>
          <a:p>
            <a:pPr marL="171450" indent="-171450">
              <a:buFontTx/>
              <a:buChar char="-"/>
            </a:pPr>
            <a:r>
              <a:rPr lang="en-US" baseline="0" dirty="0" smtClean="0"/>
              <a:t>Then I’d like to spend a bit of time on the primary patterns of use that we see for organizations using HDP, and Hadoop more broadly</a:t>
            </a:r>
            <a:endParaRPr lang="en-US" dirty="0"/>
          </a:p>
        </p:txBody>
      </p:sp>
      <p:sp>
        <p:nvSpPr>
          <p:cNvPr id="4" name="Slide Number Placeholder 3"/>
          <p:cNvSpPr>
            <a:spLocks noGrp="1"/>
          </p:cNvSpPr>
          <p:nvPr>
            <p:ph type="sldNum" sz="quarter" idx="10"/>
          </p:nvPr>
        </p:nvSpPr>
        <p:spPr/>
        <p:txBody>
          <a:bodyPr/>
          <a:lstStyle/>
          <a:p>
            <a:pPr>
              <a:defRPr/>
            </a:pPr>
            <a:fld id="{91374085-3E80-6E4B-8D15-AE111E3F12C2}" type="slidenum">
              <a:rPr lang="en-US" smtClean="0"/>
              <a:pPr>
                <a:defRPr/>
              </a:pPr>
              <a:t>18</a:t>
            </a:fld>
            <a:endParaRPr lang="en-US" dirty="0"/>
          </a:p>
        </p:txBody>
      </p:sp>
    </p:spTree>
    <p:extLst>
      <p:ext uri="{BB962C8B-B14F-4D97-AF65-F5344CB8AC3E}">
        <p14:creationId xmlns:p14="http://schemas.microsoft.com/office/powerpoint/2010/main" val="2304066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summary, by addressing these elements, we can provide an Enterprise </a:t>
            </a:r>
            <a:r>
              <a:rPr lang="en-US" dirty="0" err="1" smtClean="0"/>
              <a:t>Hadoop</a:t>
            </a:r>
            <a:r>
              <a:rPr lang="en-US" dirty="0" smtClean="0"/>
              <a:t> distribution</a:t>
            </a:r>
            <a:r>
              <a:rPr lang="en-US" baseline="0" dirty="0" smtClean="0"/>
              <a:t> which includes the:</a:t>
            </a:r>
          </a:p>
          <a:p>
            <a:endParaRPr lang="en-US" baseline="0" dirty="0" smtClean="0"/>
          </a:p>
          <a:p>
            <a:pPr marL="171450" indent="-171450">
              <a:buFontTx/>
              <a:buChar char="-"/>
            </a:pPr>
            <a:r>
              <a:rPr lang="en-US" baseline="0" dirty="0" smtClean="0"/>
              <a:t>Core Services</a:t>
            </a:r>
          </a:p>
          <a:p>
            <a:pPr marL="171450" indent="-171450">
              <a:buFontTx/>
              <a:buChar char="-"/>
            </a:pPr>
            <a:r>
              <a:rPr lang="en-US" baseline="0" dirty="0" smtClean="0"/>
              <a:t>Platform Services</a:t>
            </a:r>
          </a:p>
          <a:p>
            <a:pPr marL="171450" indent="-171450">
              <a:buFontTx/>
              <a:buChar char="-"/>
            </a:pPr>
            <a:r>
              <a:rPr lang="en-US" baseline="0" dirty="0" smtClean="0"/>
              <a:t>Data Services</a:t>
            </a:r>
          </a:p>
          <a:p>
            <a:pPr marL="171450" indent="-171450">
              <a:buFontTx/>
              <a:buChar char="-"/>
            </a:pPr>
            <a:r>
              <a:rPr lang="en-US" baseline="0" dirty="0" smtClean="0"/>
              <a:t>Operational Services</a:t>
            </a:r>
          </a:p>
          <a:p>
            <a:pPr marL="171450" indent="-171450">
              <a:buFontTx/>
              <a:buChar char="-"/>
            </a:pPr>
            <a:endParaRPr lang="en-US" baseline="0" dirty="0" smtClean="0"/>
          </a:p>
          <a:p>
            <a:pPr marL="0" indent="0">
              <a:buFontTx/>
              <a:buNone/>
            </a:pPr>
            <a:r>
              <a:rPr lang="en-US" dirty="0" smtClean="0"/>
              <a:t>Required by</a:t>
            </a:r>
            <a:r>
              <a:rPr lang="en-US" baseline="0" dirty="0" smtClean="0"/>
              <a:t> the Enterprise user.</a:t>
            </a:r>
          </a:p>
          <a:p>
            <a:pPr marL="0" indent="0">
              <a:buFontTx/>
              <a:buNone/>
            </a:pPr>
            <a:endParaRPr lang="en-US" baseline="0" dirty="0" smtClean="0"/>
          </a:p>
          <a:p>
            <a:pPr marL="0" indent="0">
              <a:buFontTx/>
              <a:buNone/>
            </a:pPr>
            <a:r>
              <a:rPr lang="en-US" baseline="0" dirty="0" smtClean="0"/>
              <a:t>And all of this is done in 100% open source, and tested at scale by our team (together with our partner Yahoo) to bring Enterprise process to an open source approach.  And finally this is the distribution that is endorsed by the ecosystem to ensure interoperability in your environment.</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91374085-3E80-6E4B-8D15-AE111E3F12C2}" type="slidenum">
              <a:rPr lang="en-US" smtClean="0"/>
              <a:pPr>
                <a:defRPr/>
              </a:pPr>
              <a:t>19</a:t>
            </a:fld>
            <a:endParaRPr lang="en-US" dirty="0"/>
          </a:p>
        </p:txBody>
      </p:sp>
    </p:spTree>
    <p:extLst>
      <p:ext uri="{BB962C8B-B14F-4D97-AF65-F5344CB8AC3E}">
        <p14:creationId xmlns:p14="http://schemas.microsoft.com/office/powerpoint/2010/main" val="4083740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would like to spend the next 30 minutes really covering 3 primary areas:</a:t>
            </a:r>
          </a:p>
          <a:p>
            <a:pPr marL="171450" indent="-171450">
              <a:buFontTx/>
              <a:buChar char="-"/>
            </a:pPr>
            <a:r>
              <a:rPr lang="en-US" baseline="0" dirty="0" smtClean="0"/>
              <a:t>A quick background on who we are</a:t>
            </a:r>
          </a:p>
          <a:p>
            <a:pPr marL="171450" indent="-171450">
              <a:buFontTx/>
              <a:buChar char="-"/>
            </a:pPr>
            <a:r>
              <a:rPr lang="en-US" baseline="0" dirty="0" smtClean="0"/>
              <a:t>A bit about our philosophy and our approach</a:t>
            </a:r>
          </a:p>
          <a:p>
            <a:pPr marL="171450" indent="-171450">
              <a:buFontTx/>
              <a:buChar char="-"/>
            </a:pPr>
            <a:r>
              <a:rPr lang="en-US" baseline="0" dirty="0" smtClean="0"/>
              <a:t>Then I’d like to spend a bit of time on the primary patterns of use that we see for organizations using HDP, and Hadoop more broadly</a:t>
            </a:r>
            <a:endParaRPr lang="en-US" dirty="0"/>
          </a:p>
        </p:txBody>
      </p:sp>
      <p:sp>
        <p:nvSpPr>
          <p:cNvPr id="4" name="Slide Number Placeholder 3"/>
          <p:cNvSpPr>
            <a:spLocks noGrp="1"/>
          </p:cNvSpPr>
          <p:nvPr>
            <p:ph type="sldNum" sz="quarter" idx="10"/>
          </p:nvPr>
        </p:nvSpPr>
        <p:spPr/>
        <p:txBody>
          <a:bodyPr/>
          <a:lstStyle/>
          <a:p>
            <a:pPr>
              <a:defRPr/>
            </a:pPr>
            <a:fld id="{91374085-3E80-6E4B-8D15-AE111E3F12C2}" type="slidenum">
              <a:rPr lang="en-US" smtClean="0"/>
              <a:pPr>
                <a:defRPr/>
              </a:pPr>
              <a:t>33</a:t>
            </a:fld>
            <a:endParaRPr lang="en-US" dirty="0"/>
          </a:p>
        </p:txBody>
      </p:sp>
    </p:spTree>
    <p:extLst>
      <p:ext uri="{BB962C8B-B14F-4D97-AF65-F5344CB8AC3E}">
        <p14:creationId xmlns:p14="http://schemas.microsoft.com/office/powerpoint/2010/main" val="230406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would like to spend the next 30 minutes really covering 3 primary areas:</a:t>
            </a:r>
          </a:p>
          <a:p>
            <a:pPr marL="171450" indent="-171450">
              <a:buFontTx/>
              <a:buChar char="-"/>
            </a:pPr>
            <a:r>
              <a:rPr lang="en-US" baseline="0" dirty="0" smtClean="0"/>
              <a:t>A quick background on who we are</a:t>
            </a:r>
          </a:p>
          <a:p>
            <a:pPr marL="171450" indent="-171450">
              <a:buFontTx/>
              <a:buChar char="-"/>
            </a:pPr>
            <a:r>
              <a:rPr lang="en-US" baseline="0" dirty="0" smtClean="0"/>
              <a:t>A bit about our philosophy and our approach</a:t>
            </a:r>
          </a:p>
          <a:p>
            <a:pPr marL="171450" indent="-171450">
              <a:buFontTx/>
              <a:buChar char="-"/>
            </a:pPr>
            <a:r>
              <a:rPr lang="en-US" baseline="0" dirty="0" smtClean="0"/>
              <a:t>Then I’d like to spend a bit of time on the primary patterns of use that we see for organizations using HDP, and Hadoop more broadly</a:t>
            </a:r>
            <a:endParaRPr lang="en-US" dirty="0"/>
          </a:p>
        </p:txBody>
      </p:sp>
      <p:sp>
        <p:nvSpPr>
          <p:cNvPr id="4" name="Slide Number Placeholder 3"/>
          <p:cNvSpPr>
            <a:spLocks noGrp="1"/>
          </p:cNvSpPr>
          <p:nvPr>
            <p:ph type="sldNum" sz="quarter" idx="10"/>
          </p:nvPr>
        </p:nvSpPr>
        <p:spPr/>
        <p:txBody>
          <a:bodyPr/>
          <a:lstStyle/>
          <a:p>
            <a:pPr>
              <a:defRPr/>
            </a:pPr>
            <a:fld id="{91374085-3E80-6E4B-8D15-AE111E3F12C2}" type="slidenum">
              <a:rPr lang="en-US" smtClean="0"/>
              <a:pPr>
                <a:defRPr/>
              </a:pPr>
              <a:t>38</a:t>
            </a:fld>
            <a:endParaRPr lang="en-US" dirty="0"/>
          </a:p>
        </p:txBody>
      </p:sp>
    </p:spTree>
    <p:extLst>
      <p:ext uri="{BB962C8B-B14F-4D97-AF65-F5344CB8AC3E}">
        <p14:creationId xmlns:p14="http://schemas.microsoft.com/office/powerpoint/2010/main" val="2304066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userDrawn="1"/>
        </p:nvSpPr>
        <p:spPr>
          <a:xfrm>
            <a:off x="630238" y="987425"/>
            <a:ext cx="184150" cy="368300"/>
          </a:xfrm>
          <a:prstGeom prst="rect">
            <a:avLst/>
          </a:prstGeom>
          <a:noFill/>
        </p:spPr>
        <p:txBody>
          <a:bodyPr wrap="none">
            <a:spAutoFit/>
          </a:bodyPr>
          <a:lstStyle/>
          <a:p>
            <a:pPr fontAlgn="auto">
              <a:spcBef>
                <a:spcPts val="0"/>
              </a:spcBef>
              <a:spcAft>
                <a:spcPts val="0"/>
              </a:spcAft>
              <a:defRPr/>
            </a:pPr>
            <a:endParaRPr lang="en-US" dirty="0">
              <a:latin typeface="+mn-lt"/>
              <a:ea typeface="+mn-ea"/>
              <a:cs typeface="+mn-cs"/>
            </a:endParaRPr>
          </a:p>
        </p:txBody>
      </p:sp>
      <p:sp>
        <p:nvSpPr>
          <p:cNvPr id="6" name="TextBox 5"/>
          <p:cNvSpPr txBox="1"/>
          <p:nvPr userDrawn="1"/>
        </p:nvSpPr>
        <p:spPr>
          <a:xfrm>
            <a:off x="427038"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
        <p:nvSpPr>
          <p:cNvPr id="2" name="Title 1"/>
          <p:cNvSpPr>
            <a:spLocks noGrp="1"/>
          </p:cNvSpPr>
          <p:nvPr>
            <p:ph type="ctrTitle"/>
          </p:nvPr>
        </p:nvSpPr>
        <p:spPr>
          <a:xfrm>
            <a:off x="426916" y="1563944"/>
            <a:ext cx="8431088" cy="986653"/>
          </a:xfrm>
          <a:prstGeom prst="rect">
            <a:avLst/>
          </a:prstGeom>
        </p:spPr>
        <p:txBody>
          <a:bodyPr anchor="t">
            <a:noAutofit/>
          </a:bodyPr>
          <a:lstStyle>
            <a:lvl1pPr marL="0" indent="0" algn="l" defTabSz="454025">
              <a:tabLst/>
              <a:defRPr sz="4800">
                <a:latin typeface="Arial"/>
                <a:cs typeface="Aria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426916" y="2550597"/>
            <a:ext cx="7633448" cy="640270"/>
          </a:xfrm>
          <a:prstGeom prst="rect">
            <a:avLst/>
          </a:prstGeom>
        </p:spPr>
        <p:txBody>
          <a:bodyPr>
            <a:normAutofit/>
          </a:bodyPr>
          <a:lstStyle>
            <a:lvl1pPr marL="0" indent="0" algn="l">
              <a:buNone/>
              <a:defRPr sz="2800">
                <a:solidFill>
                  <a:schemeClr val="tx1">
                    <a:lumMod val="50000"/>
                    <a:lumOff val="50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11" name="Text Placeholder 10"/>
          <p:cNvSpPr>
            <a:spLocks noGrp="1"/>
          </p:cNvSpPr>
          <p:nvPr>
            <p:ph type="body" sz="quarter" idx="10"/>
          </p:nvPr>
        </p:nvSpPr>
        <p:spPr>
          <a:xfrm>
            <a:off x="427038" y="3379799"/>
            <a:ext cx="4473575" cy="1077901"/>
          </a:xfrm>
          <a:prstGeom prst="rect">
            <a:avLst/>
          </a:prstGeom>
        </p:spPr>
        <p:txBody>
          <a:bodyPr vert="horz"/>
          <a:lstStyle>
            <a:lvl1pPr>
              <a:buFont typeface="Arial"/>
              <a:buNone/>
              <a:defRPr sz="1800">
                <a:solidFill>
                  <a:schemeClr val="tx1">
                    <a:lumMod val="50000"/>
                    <a:lumOff val="50000"/>
                  </a:schemeClr>
                </a:solidFill>
              </a:defRPr>
            </a:lvl1pPr>
            <a:lvl2pPr marL="457200" indent="0">
              <a:buFontTx/>
              <a:buNone/>
              <a:defRPr sz="1200"/>
            </a:lvl2pPr>
            <a:lvl3pPr marL="914400" indent="0">
              <a:buFontTx/>
              <a:buNone/>
              <a:defRPr sz="1200"/>
            </a:lvl3pPr>
          </a:lstStyle>
          <a:p>
            <a:pPr lvl="0"/>
            <a:r>
              <a:rPr lang="en-US" smtClean="0"/>
              <a:t>Click to edit Master text styles</a:t>
            </a:r>
          </a:p>
        </p:txBody>
      </p:sp>
      <p:sp>
        <p:nvSpPr>
          <p:cNvPr id="7" name="Slide Number Placeholder 5"/>
          <p:cNvSpPr>
            <a:spLocks noGrp="1"/>
          </p:cNvSpPr>
          <p:nvPr>
            <p:ph type="sldNum" sz="quarter" idx="11"/>
          </p:nvPr>
        </p:nvSpPr>
        <p:spPr>
          <a:xfrm>
            <a:off x="6553200" y="6456363"/>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10C0D0BB-98A3-7C42-83C1-132C7944CB3A}" type="slidenum">
              <a:rPr lang="en-US"/>
              <a:pPr>
                <a:defRPr/>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pic>
        <p:nvPicPr>
          <p:cNvPr id="4" name="Picture 1" descr="Tittle_Page.jpg"/>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3965575" y="4424363"/>
            <a:ext cx="5175250" cy="2019300"/>
          </a:xfrm>
          <a:prstGeom prst="rect">
            <a:avLst/>
          </a:prstGeom>
          <a:noFill/>
          <a:ln w="9525">
            <a:noFill/>
            <a:miter lim="800000"/>
            <a:headEnd/>
            <a:tailEnd/>
          </a:ln>
        </p:spPr>
      </p:pic>
      <p:sp>
        <p:nvSpPr>
          <p:cNvPr id="5" name="TextBox 4"/>
          <p:cNvSpPr txBox="1"/>
          <p:nvPr userDrawn="1"/>
        </p:nvSpPr>
        <p:spPr>
          <a:xfrm>
            <a:off x="8963025" y="996950"/>
            <a:ext cx="914400" cy="914400"/>
          </a:xfrm>
          <a:prstGeom prst="rect">
            <a:avLst/>
          </a:prstGeom>
        </p:spPr>
        <p:txBody>
          <a:bodyPr wrap="none">
            <a:normAutofit/>
          </a:bodyPr>
          <a:lstStyle/>
          <a:p>
            <a:pPr fontAlgn="auto">
              <a:spcBef>
                <a:spcPct val="20000"/>
              </a:spcBef>
              <a:spcAft>
                <a:spcPts val="0"/>
              </a:spcAft>
              <a:buFont typeface="Arial"/>
              <a:buNone/>
              <a:defRPr/>
            </a:pPr>
            <a:endParaRPr lang="en-US" dirty="0">
              <a:solidFill>
                <a:srgbClr val="C3C3C3"/>
              </a:solidFill>
              <a:latin typeface="+mn-lt"/>
              <a:ea typeface="+mn-ea"/>
              <a:cs typeface="+mn-cs"/>
            </a:endParaRPr>
          </a:p>
        </p:txBody>
      </p:sp>
      <p:sp>
        <p:nvSpPr>
          <p:cNvPr id="9" name="Title 1"/>
          <p:cNvSpPr>
            <a:spLocks noGrp="1"/>
          </p:cNvSpPr>
          <p:nvPr>
            <p:ph type="ctrTitle"/>
          </p:nvPr>
        </p:nvSpPr>
        <p:spPr>
          <a:xfrm>
            <a:off x="437411" y="2006010"/>
            <a:ext cx="8259884" cy="986653"/>
          </a:xfrm>
          <a:prstGeom prst="rect">
            <a:avLst/>
          </a:prstGeom>
        </p:spPr>
        <p:txBody>
          <a:bodyPr anchor="t">
            <a:noAutofit/>
          </a:bodyPr>
          <a:lstStyle>
            <a:lvl1pPr marL="0" indent="0" algn="l" defTabSz="454025">
              <a:tabLst/>
              <a:defRPr sz="4800">
                <a:latin typeface="Arial"/>
                <a:cs typeface="Arial"/>
              </a:defRPr>
            </a:lvl1pPr>
          </a:lstStyle>
          <a:p>
            <a:r>
              <a:rPr lang="en-US" dirty="0" smtClean="0"/>
              <a:t>Click to edit Master title style</a:t>
            </a:r>
            <a:endParaRPr lang="en-US" dirty="0"/>
          </a:p>
        </p:txBody>
      </p:sp>
      <p:sp>
        <p:nvSpPr>
          <p:cNvPr id="10" name="Subtitle 2"/>
          <p:cNvSpPr>
            <a:spLocks noGrp="1"/>
          </p:cNvSpPr>
          <p:nvPr>
            <p:ph type="subTitle" idx="1"/>
          </p:nvPr>
        </p:nvSpPr>
        <p:spPr>
          <a:xfrm>
            <a:off x="437411" y="2992663"/>
            <a:ext cx="8259884" cy="640270"/>
          </a:xfrm>
          <a:prstGeom prst="rect">
            <a:avLst/>
          </a:prstGeom>
        </p:spPr>
        <p:txBody>
          <a:bodyPr>
            <a:normAutofit/>
          </a:bodyPr>
          <a:lstStyle>
            <a:lvl1pPr marL="0" indent="0" algn="l">
              <a:buNone/>
              <a:defRPr sz="2800">
                <a:solidFill>
                  <a:schemeClr val="tx1">
                    <a:lumMod val="50000"/>
                    <a:lumOff val="50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8" name="Slide Number Placeholder 5"/>
          <p:cNvSpPr>
            <a:spLocks noGrp="1"/>
          </p:cNvSpPr>
          <p:nvPr>
            <p:ph type="sldNum" sz="quarter" idx="11"/>
          </p:nvPr>
        </p:nvSpPr>
        <p:spPr>
          <a:xfrm>
            <a:off x="6553200" y="6465888"/>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C92467FF-63EE-094F-90CE-4C22793BA00D}" type="slidenum">
              <a:rPr lang="en-US"/>
              <a:pPr>
                <a:defRPr/>
              </a:pPr>
              <a:t>‹#›</a:t>
            </a:fld>
            <a:endParaRPr lang="en-US" dirty="0"/>
          </a:p>
        </p:txBody>
      </p:sp>
      <p:sp>
        <p:nvSpPr>
          <p:cNvPr id="11" name="TextBox 10"/>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dirty="0" smtClean="0"/>
              <a:t>Click to edit Master title style</a:t>
            </a:r>
            <a:endParaRPr lang="en-US" dirty="0"/>
          </a:p>
        </p:txBody>
      </p:sp>
      <p:sp>
        <p:nvSpPr>
          <p:cNvPr id="7" name="Slide Number Placeholder 5"/>
          <p:cNvSpPr>
            <a:spLocks noGrp="1"/>
          </p:cNvSpPr>
          <p:nvPr>
            <p:ph type="sldNum" sz="quarter" idx="4"/>
          </p:nvPr>
        </p:nvSpPr>
        <p:spPr>
          <a:xfrm>
            <a:off x="6553200" y="6466631"/>
            <a:ext cx="2133600" cy="365125"/>
          </a:xfrm>
          <a:prstGeom prst="rect">
            <a:avLst/>
          </a:prstGeom>
        </p:spPr>
        <p:txBody>
          <a:bodyPr vert="horz" lIns="91440" tIns="45720" rIns="91440" bIns="45720" rtlCol="0" anchor="ctr"/>
          <a:lstStyle>
            <a:lvl1pPr algn="r">
              <a:defRPr sz="800">
                <a:solidFill>
                  <a:schemeClr val="tx1"/>
                </a:solidFill>
              </a:defRPr>
            </a:lvl1pPr>
          </a:lstStyle>
          <a:p>
            <a:r>
              <a:rPr lang="en-US" dirty="0" smtClean="0"/>
              <a:t>Page </a:t>
            </a:r>
            <a:fld id="{3C1B2A0A-8F71-0647-B921-0CE0F4746A46}" type="slidenum">
              <a:rPr lang="en-US" smtClean="0"/>
              <a:pPr/>
              <a:t>‹#›</a:t>
            </a:fld>
            <a:endParaRPr lang="en-US" dirty="0"/>
          </a:p>
        </p:txBody>
      </p:sp>
      <p:sp>
        <p:nvSpPr>
          <p:cNvPr id="16" name="Text Placeholder 15"/>
          <p:cNvSpPr>
            <a:spLocks noGrp="1"/>
          </p:cNvSpPr>
          <p:nvPr>
            <p:ph type="body" sz="quarter" idx="11"/>
          </p:nvPr>
        </p:nvSpPr>
        <p:spPr>
          <a:xfrm>
            <a:off x="457200" y="1165225"/>
            <a:ext cx="8229600" cy="4954588"/>
          </a:xfrm>
          <a:prstGeom prst="rect">
            <a:avLst/>
          </a:prstGeom>
        </p:spPr>
        <p:txBody>
          <a:bodyPr vert="horz"/>
          <a:lstStyle>
            <a:lvl1pPr marL="168275" indent="-168275">
              <a:buClr>
                <a:srgbClr val="69BE28"/>
              </a:buClr>
              <a:defRPr sz="2000" b="1" i="0">
                <a:latin typeface="Arial"/>
                <a:cs typeface="Arial"/>
              </a:defRPr>
            </a:lvl1pPr>
            <a:lvl2pPr marL="566738" indent="-168275">
              <a:buFont typeface="Lucida Grande"/>
              <a:buChar char="–"/>
              <a:defRPr sz="1800"/>
            </a:lvl2pPr>
            <a:lvl3pPr marL="1081088" indent="-166688">
              <a:buFont typeface="Lucida Grande"/>
              <a:buChar char="–"/>
              <a:defRPr sz="1600"/>
            </a:lvl3pPr>
            <a:lvl4pPr marL="1543050" indent="-171450">
              <a:defRPr sz="1600"/>
            </a:lvl4pPr>
            <a:lvl5pPr marL="2005013" indent="-176213">
              <a:buFont typeface="Lucida Grande"/>
              <a:buChar cha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extLst>
      <p:ext uri="{BB962C8B-B14F-4D97-AF65-F5344CB8AC3E}">
        <p14:creationId xmlns:p14="http://schemas.microsoft.com/office/powerpoint/2010/main" val="215960354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dirty="0" smtClean="0"/>
              <a:t>Click to edit Master title style</a:t>
            </a:r>
            <a:endParaRPr lang="en-US" dirty="0"/>
          </a:p>
        </p:txBody>
      </p:sp>
      <p:sp>
        <p:nvSpPr>
          <p:cNvPr id="7" name="Slide Number Placeholder 5"/>
          <p:cNvSpPr>
            <a:spLocks noGrp="1"/>
          </p:cNvSpPr>
          <p:nvPr>
            <p:ph type="sldNum" sz="quarter" idx="4"/>
          </p:nvPr>
        </p:nvSpPr>
        <p:spPr>
          <a:xfrm>
            <a:off x="6553200" y="6466631"/>
            <a:ext cx="2133600" cy="365125"/>
          </a:xfrm>
          <a:prstGeom prst="rect">
            <a:avLst/>
          </a:prstGeom>
        </p:spPr>
        <p:txBody>
          <a:bodyPr vert="horz" lIns="91440" tIns="45720" rIns="91440" bIns="45720" rtlCol="0" anchor="ctr"/>
          <a:lstStyle>
            <a:lvl1pPr algn="r">
              <a:defRPr sz="800">
                <a:solidFill>
                  <a:schemeClr val="tx1"/>
                </a:solidFill>
              </a:defRPr>
            </a:lvl1pPr>
          </a:lstStyle>
          <a:p>
            <a:r>
              <a:rPr lang="en-US" dirty="0" smtClean="0"/>
              <a:t>Page </a:t>
            </a:r>
            <a:fld id="{3C1B2A0A-8F71-0647-B921-0CE0F4746A46}" type="slidenum">
              <a:rPr lang="en-US" smtClean="0"/>
              <a:pPr/>
              <a:t>‹#›</a:t>
            </a:fld>
            <a:endParaRPr lang="en-US" dirty="0"/>
          </a:p>
        </p:txBody>
      </p:sp>
      <p:sp>
        <p:nvSpPr>
          <p:cNvPr id="16" name="Text Placeholder 15"/>
          <p:cNvSpPr>
            <a:spLocks noGrp="1"/>
          </p:cNvSpPr>
          <p:nvPr>
            <p:ph type="body" sz="quarter" idx="11"/>
          </p:nvPr>
        </p:nvSpPr>
        <p:spPr>
          <a:xfrm>
            <a:off x="457200" y="1165225"/>
            <a:ext cx="8229600" cy="4954588"/>
          </a:xfrm>
          <a:prstGeom prst="rect">
            <a:avLst/>
          </a:prstGeom>
        </p:spPr>
        <p:txBody>
          <a:bodyPr vert="horz"/>
          <a:lstStyle>
            <a:lvl1pPr marL="168275" indent="-168275">
              <a:buClr>
                <a:srgbClr val="69BE28"/>
              </a:buClr>
              <a:defRPr sz="2000" b="1" i="0">
                <a:latin typeface="Arial"/>
                <a:cs typeface="Arial"/>
              </a:defRPr>
            </a:lvl1pPr>
            <a:lvl2pPr marL="566738" indent="-168275">
              <a:buFont typeface="Lucida Grande"/>
              <a:buChar char="–"/>
              <a:defRPr sz="1800"/>
            </a:lvl2pPr>
            <a:lvl3pPr marL="1081088" indent="-166688">
              <a:buFont typeface="Lucida Grande"/>
              <a:buChar char="–"/>
              <a:defRPr sz="1600"/>
            </a:lvl3pPr>
            <a:lvl4pPr marL="1543050" indent="-171450">
              <a:defRPr sz="1600"/>
            </a:lvl4pPr>
            <a:lvl5pPr marL="2005013" indent="-176213">
              <a:buFont typeface="Lucida Grande"/>
              <a:buChar cha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3" name="Slide Number Placeholder 5"/>
          <p:cNvSpPr>
            <a:spLocks noGrp="1"/>
          </p:cNvSpPr>
          <p:nvPr>
            <p:ph type="sldNum" sz="quarter" idx="4"/>
          </p:nvPr>
        </p:nvSpPr>
        <p:spPr>
          <a:xfrm>
            <a:off x="6553200" y="6466631"/>
            <a:ext cx="2133600" cy="365125"/>
          </a:xfrm>
          <a:prstGeom prst="rect">
            <a:avLst/>
          </a:prstGeom>
        </p:spPr>
        <p:txBody>
          <a:bodyPr vert="horz" lIns="91440" tIns="45720" rIns="91440" bIns="45720" rtlCol="0" anchor="ctr"/>
          <a:lstStyle>
            <a:lvl1pPr algn="r">
              <a:defRPr sz="800">
                <a:solidFill>
                  <a:schemeClr val="tx1"/>
                </a:solidFill>
              </a:defRPr>
            </a:lvl1pPr>
          </a:lstStyle>
          <a:p>
            <a:r>
              <a:rPr lang="en-US" dirty="0" smtClean="0"/>
              <a:t>Page </a:t>
            </a:r>
            <a:fld id="{3C1B2A0A-8F71-0647-B921-0CE0F4746A46}" type="slidenum">
              <a:rPr lang="en-US" smtClean="0"/>
              <a:pPr/>
              <a:t>‹#›</a:t>
            </a:fld>
            <a:endParaRPr lang="en-US" dirty="0"/>
          </a:p>
        </p:txBody>
      </p:sp>
      <p:sp>
        <p:nvSpPr>
          <p:cNvPr id="5"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dirty="0" smtClean="0"/>
              <a:t>Click to edit Master title style</a:t>
            </a:r>
            <a:endParaRPr lang="en-US" dirty="0"/>
          </a:p>
        </p:txBody>
      </p:sp>
      <p:sp>
        <p:nvSpPr>
          <p:cNvPr id="7" name="TextBox 6"/>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extLst>
      <p:ext uri="{BB962C8B-B14F-4D97-AF65-F5344CB8AC3E}">
        <p14:creationId xmlns:p14="http://schemas.microsoft.com/office/powerpoint/2010/main" val="245727365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198" y="152718"/>
            <a:ext cx="8041619" cy="1067589"/>
          </a:xfrm>
          <a:prstGeom prst="rect">
            <a:avLst/>
          </a:prstGeom>
        </p:spPr>
        <p:txBody>
          <a:bodyPr/>
          <a:lstStyle/>
          <a:p>
            <a:r>
              <a:rPr lang="en-US" smtClean="0"/>
              <a:t>Click to edit Master title style</a:t>
            </a:r>
            <a:endParaRPr lang="en-US"/>
          </a:p>
        </p:txBody>
      </p:sp>
      <p:sp>
        <p:nvSpPr>
          <p:cNvPr id="5" name="Slide Number Placeholder 5"/>
          <p:cNvSpPr>
            <a:spLocks noGrp="1"/>
          </p:cNvSpPr>
          <p:nvPr>
            <p:ph type="sldNum" sz="quarter" idx="4"/>
          </p:nvPr>
        </p:nvSpPr>
        <p:spPr>
          <a:xfrm>
            <a:off x="6553200" y="6466631"/>
            <a:ext cx="2133600" cy="365125"/>
          </a:xfrm>
          <a:prstGeom prst="rect">
            <a:avLst/>
          </a:prstGeom>
        </p:spPr>
        <p:txBody>
          <a:bodyPr vert="horz" lIns="91440" tIns="45720" rIns="91440" bIns="45720" rtlCol="0" anchor="ctr"/>
          <a:lstStyle>
            <a:lvl1pPr algn="r">
              <a:defRPr sz="800">
                <a:solidFill>
                  <a:schemeClr val="tx1"/>
                </a:solidFill>
              </a:defRPr>
            </a:lvl1pPr>
          </a:lstStyle>
          <a:p>
            <a:r>
              <a:rPr lang="en-US" dirty="0" smtClean="0"/>
              <a:t>Page </a:t>
            </a:r>
            <a:fld id="{3C1B2A0A-8F71-0647-B921-0CE0F4746A46}" type="slidenum">
              <a:rPr lang="en-US" smtClean="0"/>
              <a:pPr/>
              <a:t>‹#›</a:t>
            </a:fld>
            <a:endParaRPr lang="en-US" dirty="0"/>
          </a:p>
        </p:txBody>
      </p:sp>
      <p:sp>
        <p:nvSpPr>
          <p:cNvPr id="6" name="TextBox 5"/>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extLst>
      <p:ext uri="{BB962C8B-B14F-4D97-AF65-F5344CB8AC3E}">
        <p14:creationId xmlns:p14="http://schemas.microsoft.com/office/powerpoint/2010/main" val="26561397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dirty="0" smtClean="0"/>
              <a:t>Click to edit Master title style</a:t>
            </a:r>
            <a:endParaRPr lang="en-US" dirty="0"/>
          </a:p>
        </p:txBody>
      </p:sp>
      <p:sp>
        <p:nvSpPr>
          <p:cNvPr id="6" name="Slide Number Placeholder 5"/>
          <p:cNvSpPr>
            <a:spLocks noGrp="1"/>
          </p:cNvSpPr>
          <p:nvPr>
            <p:ph type="sldNum" sz="quarter" idx="4"/>
          </p:nvPr>
        </p:nvSpPr>
        <p:spPr>
          <a:xfrm>
            <a:off x="6553200" y="6466631"/>
            <a:ext cx="2133600" cy="365125"/>
          </a:xfrm>
          <a:prstGeom prst="rect">
            <a:avLst/>
          </a:prstGeom>
        </p:spPr>
        <p:txBody>
          <a:bodyPr vert="horz" lIns="91440" tIns="45720" rIns="91440" bIns="45720" rtlCol="0" anchor="ctr"/>
          <a:lstStyle>
            <a:lvl1pPr algn="r">
              <a:defRPr sz="800">
                <a:solidFill>
                  <a:schemeClr val="tx1"/>
                </a:solidFill>
              </a:defRPr>
            </a:lvl1pPr>
          </a:lstStyle>
          <a:p>
            <a:r>
              <a:rPr lang="en-US" dirty="0" smtClean="0"/>
              <a:t>Page </a:t>
            </a:r>
            <a:fld id="{3C1B2A0A-8F71-0647-B921-0CE0F4746A46}" type="slidenum">
              <a:rPr lang="en-US" smtClean="0"/>
              <a:pPr/>
              <a:t>‹#›</a:t>
            </a:fld>
            <a:endParaRPr lang="en-US" dirty="0"/>
          </a:p>
        </p:txBody>
      </p:sp>
      <p:sp>
        <p:nvSpPr>
          <p:cNvPr id="8" name="TextBox 7"/>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extLst>
      <p:ext uri="{BB962C8B-B14F-4D97-AF65-F5344CB8AC3E}">
        <p14:creationId xmlns:p14="http://schemas.microsoft.com/office/powerpoint/2010/main" val="3073715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5264"/>
            <a:ext cx="8229600" cy="684918"/>
          </a:xfrm>
          <a:prstGeom prst="rect">
            <a:avLst/>
          </a:prstGeom>
        </p:spPr>
        <p:txBody>
          <a:bodyPr/>
          <a:lstStyle>
            <a:lvl1pPr>
              <a:defRPr sz="4000"/>
            </a:lvl1pPr>
          </a:lstStyle>
          <a:p>
            <a:r>
              <a:rPr lang="en-US" dirty="0" smtClean="0"/>
              <a:t>Click to edit Master title style</a:t>
            </a:r>
            <a:endParaRPr lang="en-US" dirty="0"/>
          </a:p>
        </p:txBody>
      </p:sp>
      <p:sp>
        <p:nvSpPr>
          <p:cNvPr id="3" name="Content Placeholder 2"/>
          <p:cNvSpPr>
            <a:spLocks noGrp="1"/>
          </p:cNvSpPr>
          <p:nvPr>
            <p:ph idx="1"/>
          </p:nvPr>
        </p:nvSpPr>
        <p:spPr>
          <a:xfrm>
            <a:off x="457200" y="1213556"/>
            <a:ext cx="8229600" cy="491260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1" name="Picture 10" descr="Hor_RGBLogo.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50458" y="6139484"/>
            <a:ext cx="1444282" cy="548293"/>
          </a:xfrm>
          <a:prstGeom prst="rect">
            <a:avLst/>
          </a:prstGeom>
        </p:spPr>
      </p:pic>
    </p:spTree>
    <p:extLst>
      <p:ext uri="{BB962C8B-B14F-4D97-AF65-F5344CB8AC3E}">
        <p14:creationId xmlns:p14="http://schemas.microsoft.com/office/powerpoint/2010/main" val="3421574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imple Slide">
    <p:spTree>
      <p:nvGrpSpPr>
        <p:cNvPr id="1" name=""/>
        <p:cNvGrpSpPr/>
        <p:nvPr/>
      </p:nvGrpSpPr>
      <p:grpSpPr>
        <a:xfrm>
          <a:off x="0" y="0"/>
          <a:ext cx="0" cy="0"/>
          <a:chOff x="0" y="0"/>
          <a:chExt cx="0" cy="0"/>
        </a:xfrm>
      </p:grpSpPr>
      <p:cxnSp>
        <p:nvCxnSpPr>
          <p:cNvPr id="4" name="Straight Connector 3"/>
          <p:cNvCxnSpPr/>
          <p:nvPr userDrawn="1"/>
        </p:nvCxnSpPr>
        <p:spPr>
          <a:xfrm>
            <a:off x="0" y="1016000"/>
            <a:ext cx="9144000" cy="1588"/>
          </a:xfrm>
          <a:prstGeom prst="line">
            <a:avLst/>
          </a:prstGeom>
          <a:ln>
            <a:solidFill>
              <a:srgbClr val="69BE28"/>
            </a:solidFill>
          </a:ln>
          <a:effectLst/>
        </p:spPr>
        <p:style>
          <a:lnRef idx="2">
            <a:schemeClr val="accent1"/>
          </a:lnRef>
          <a:fillRef idx="0">
            <a:schemeClr val="accent1"/>
          </a:fillRef>
          <a:effectRef idx="1">
            <a:schemeClr val="accent1"/>
          </a:effectRef>
          <a:fontRef idx="minor">
            <a:schemeClr val="tx1"/>
          </a:fontRef>
        </p:style>
      </p:cxnSp>
      <p:sp>
        <p:nvSpPr>
          <p:cNvPr id="5"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smtClean="0"/>
              <a:t>Click to edit Master title style</a:t>
            </a:r>
            <a:endParaRPr lang="en-US" dirty="0"/>
          </a:p>
        </p:txBody>
      </p:sp>
      <p:sp>
        <p:nvSpPr>
          <p:cNvPr id="16" name="Text Placeholder 15"/>
          <p:cNvSpPr>
            <a:spLocks noGrp="1"/>
          </p:cNvSpPr>
          <p:nvPr>
            <p:ph type="body" sz="quarter" idx="11"/>
          </p:nvPr>
        </p:nvSpPr>
        <p:spPr>
          <a:xfrm>
            <a:off x="457200" y="1165225"/>
            <a:ext cx="8229600" cy="4954588"/>
          </a:xfrm>
          <a:prstGeom prst="rect">
            <a:avLst/>
          </a:prstGeom>
        </p:spPr>
        <p:txBody>
          <a:bodyPr vert="horz"/>
          <a:lstStyle>
            <a:lvl1pPr marL="168275" indent="-168275">
              <a:buClr>
                <a:srgbClr val="69BE28"/>
              </a:buClr>
              <a:defRPr sz="2400" b="1" i="0">
                <a:latin typeface="Arial"/>
                <a:cs typeface="Arial"/>
              </a:defRPr>
            </a:lvl1pPr>
            <a:lvl2pPr marL="566738" indent="-168275">
              <a:buFont typeface="Lucida Grande"/>
              <a:buChar char="–"/>
              <a:defRPr sz="2000"/>
            </a:lvl2pPr>
            <a:lvl3pPr marL="1081088" indent="-166688">
              <a:spcAft>
                <a:spcPts val="0"/>
              </a:spcAft>
              <a:buFont typeface="Lucida Grande"/>
              <a:buChar char="–"/>
              <a:defRPr sz="1800"/>
            </a:lvl3pPr>
            <a:lvl4pPr marL="1543050" indent="-171450">
              <a:spcAft>
                <a:spcPts val="0"/>
              </a:spcAft>
              <a:defRPr sz="1600"/>
            </a:lvl4pPr>
            <a:lvl5pPr marL="2005013" indent="-176213">
              <a:spcAft>
                <a:spcPts val="0"/>
              </a:spcAft>
              <a:buFont typeface="Lucida Grande"/>
              <a:buChar cha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2"/>
          </p:nvPr>
        </p:nvSpPr>
        <p:spPr>
          <a:xfrm>
            <a:off x="6553200" y="6465888"/>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BE3614C6-9B97-DA43-9EC2-F206459474B6}" type="slidenum">
              <a:rPr lang="en-US"/>
              <a:pPr>
                <a:defRPr/>
              </a:pPr>
              <a:t>‹#›</a:t>
            </a:fld>
            <a:endParaRPr lang="en-US" dirty="0"/>
          </a:p>
        </p:txBody>
      </p:sp>
      <p:sp>
        <p:nvSpPr>
          <p:cNvPr id="8" name="TextBox 7"/>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lumn Slide Linked">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smtClean="0"/>
              <a:t>Click to edit Master title style</a:t>
            </a:r>
            <a:endParaRPr lang="en-US" dirty="0"/>
          </a:p>
        </p:txBody>
      </p:sp>
      <p:sp>
        <p:nvSpPr>
          <p:cNvPr id="5" name="Text Placeholder 15"/>
          <p:cNvSpPr>
            <a:spLocks noGrp="1"/>
          </p:cNvSpPr>
          <p:nvPr>
            <p:ph type="body" sz="quarter" idx="11"/>
          </p:nvPr>
        </p:nvSpPr>
        <p:spPr>
          <a:xfrm>
            <a:off x="457200" y="1165225"/>
            <a:ext cx="8229600" cy="4954588"/>
          </a:xfrm>
          <a:prstGeom prst="rect">
            <a:avLst/>
          </a:prstGeom>
        </p:spPr>
        <p:txBody>
          <a:bodyPr vert="horz" numCol="2" spcCol="118872"/>
          <a:lstStyle>
            <a:lvl1pPr marL="168275" indent="-168275">
              <a:buClr>
                <a:srgbClr val="69BE28"/>
              </a:buClr>
              <a:defRPr sz="1800" b="1" i="0">
                <a:latin typeface="Arial"/>
                <a:cs typeface="Arial"/>
              </a:defRPr>
            </a:lvl1pPr>
            <a:lvl2pPr marL="566738" indent="-168275">
              <a:spcAft>
                <a:spcPts val="0"/>
              </a:spcAft>
              <a:buFont typeface="Lucida Grande"/>
              <a:buChar char="–"/>
              <a:defRPr sz="1600"/>
            </a:lvl2pPr>
            <a:lvl3pPr marL="1081088" indent="-166688">
              <a:spcAft>
                <a:spcPts val="0"/>
              </a:spcAft>
              <a:buFont typeface="Lucida Grande"/>
              <a:buChar char="–"/>
              <a:defRPr sz="1400"/>
            </a:lvl3pPr>
            <a:lvl4pPr marL="1543050" indent="-171450">
              <a:spcAft>
                <a:spcPts val="0"/>
              </a:spcAft>
              <a:defRPr sz="1400"/>
            </a:lvl4pPr>
            <a:lvl5pPr marL="2005013" indent="-176213">
              <a:spcAft>
                <a:spcPts val="0"/>
              </a:spcAft>
              <a:buFont typeface="Lucida Grande"/>
              <a:buChar cha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6" name="Slide Number Placeholder 5"/>
          <p:cNvSpPr>
            <a:spLocks noGrp="1"/>
          </p:cNvSpPr>
          <p:nvPr>
            <p:ph type="sldNum" sz="quarter" idx="12"/>
          </p:nvPr>
        </p:nvSpPr>
        <p:spPr>
          <a:xfrm>
            <a:off x="6553200" y="6465888"/>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BE3614C6-9B97-DA43-9EC2-F206459474B6}" type="slidenum">
              <a:rPr lang="en-US"/>
              <a:pPr>
                <a:defRPr/>
              </a:pPr>
              <a:t>‹#›</a:t>
            </a:fld>
            <a:endParaRPr lang="en-US" dirty="0"/>
          </a:p>
        </p:txBody>
      </p:sp>
      <p:cxnSp>
        <p:nvCxnSpPr>
          <p:cNvPr id="8" name="Straight Connector 7"/>
          <p:cNvCxnSpPr/>
          <p:nvPr userDrawn="1"/>
        </p:nvCxnSpPr>
        <p:spPr>
          <a:xfrm>
            <a:off x="0" y="1016000"/>
            <a:ext cx="9144000" cy="1588"/>
          </a:xfrm>
          <a:prstGeom prst="line">
            <a:avLst/>
          </a:prstGeom>
          <a:ln>
            <a:solidFill>
              <a:srgbClr val="69BE28"/>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uble Column ">
    <p:spTree>
      <p:nvGrpSpPr>
        <p:cNvPr id="1" name=""/>
        <p:cNvGrpSpPr/>
        <p:nvPr/>
      </p:nvGrpSpPr>
      <p:grpSpPr>
        <a:xfrm>
          <a:off x="0" y="0"/>
          <a:ext cx="0" cy="0"/>
          <a:chOff x="0" y="0"/>
          <a:chExt cx="0" cy="0"/>
        </a:xfrm>
      </p:grpSpPr>
      <p:sp>
        <p:nvSpPr>
          <p:cNvPr id="3"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smtClean="0"/>
              <a:t>Click to edit Master title style</a:t>
            </a:r>
            <a:endParaRPr lang="en-US" dirty="0"/>
          </a:p>
        </p:txBody>
      </p:sp>
      <p:cxnSp>
        <p:nvCxnSpPr>
          <p:cNvPr id="5" name="Straight Connector 4"/>
          <p:cNvCxnSpPr/>
          <p:nvPr userDrawn="1"/>
        </p:nvCxnSpPr>
        <p:spPr>
          <a:xfrm>
            <a:off x="0" y="1016000"/>
            <a:ext cx="9144000" cy="1588"/>
          </a:xfrm>
          <a:prstGeom prst="line">
            <a:avLst/>
          </a:prstGeom>
          <a:ln>
            <a:solidFill>
              <a:srgbClr val="69BE28"/>
            </a:solidFill>
          </a:ln>
          <a:effectLst/>
        </p:spPr>
        <p:style>
          <a:lnRef idx="2">
            <a:schemeClr val="accent1"/>
          </a:lnRef>
          <a:fillRef idx="0">
            <a:schemeClr val="accent1"/>
          </a:fillRef>
          <a:effectRef idx="1">
            <a:schemeClr val="accent1"/>
          </a:effectRef>
          <a:fontRef idx="minor">
            <a:schemeClr val="tx1"/>
          </a:fontRef>
        </p:style>
      </p:cxnSp>
      <p:sp>
        <p:nvSpPr>
          <p:cNvPr id="7" name="Slide Number Placeholder 5"/>
          <p:cNvSpPr>
            <a:spLocks noGrp="1"/>
          </p:cNvSpPr>
          <p:nvPr>
            <p:ph type="sldNum" sz="quarter" idx="12"/>
          </p:nvPr>
        </p:nvSpPr>
        <p:spPr>
          <a:xfrm>
            <a:off x="6553200" y="6465888"/>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BE3614C6-9B97-DA43-9EC2-F206459474B6}" type="slidenum">
              <a:rPr lang="en-US"/>
              <a:pPr>
                <a:defRPr/>
              </a:pPr>
              <a:t>‹#›</a:t>
            </a:fld>
            <a:endParaRPr lang="en-US" dirty="0"/>
          </a:p>
        </p:txBody>
      </p:sp>
      <p:sp>
        <p:nvSpPr>
          <p:cNvPr id="9" name="Text Placeholder 15"/>
          <p:cNvSpPr>
            <a:spLocks noGrp="1"/>
          </p:cNvSpPr>
          <p:nvPr>
            <p:ph type="body" sz="quarter" idx="11"/>
          </p:nvPr>
        </p:nvSpPr>
        <p:spPr>
          <a:xfrm>
            <a:off x="457200" y="1165225"/>
            <a:ext cx="3911600" cy="4954588"/>
          </a:xfrm>
          <a:prstGeom prst="rect">
            <a:avLst/>
          </a:prstGeom>
        </p:spPr>
        <p:txBody>
          <a:bodyPr vert="horz"/>
          <a:lstStyle>
            <a:lvl1pPr marL="168275" indent="-168275">
              <a:buClr>
                <a:srgbClr val="69BE28"/>
              </a:buClr>
              <a:defRPr sz="1800" b="1" i="0">
                <a:latin typeface="Arial"/>
                <a:cs typeface="Arial"/>
              </a:defRPr>
            </a:lvl1pPr>
            <a:lvl2pPr marL="566738" indent="-168275">
              <a:spcAft>
                <a:spcPts val="0"/>
              </a:spcAft>
              <a:buFont typeface="Lucida Grande"/>
              <a:buChar char="–"/>
              <a:defRPr sz="1600"/>
            </a:lvl2pPr>
            <a:lvl3pPr marL="1081088" indent="-166688">
              <a:spcAft>
                <a:spcPts val="0"/>
              </a:spcAft>
              <a:buFont typeface="Lucida Grande"/>
              <a:buChar char="–"/>
              <a:defRPr sz="1400"/>
            </a:lvl3pPr>
            <a:lvl4pPr marL="1543050" indent="-171450">
              <a:spcAft>
                <a:spcPts val="0"/>
              </a:spcAft>
              <a:defRPr sz="1400"/>
            </a:lvl4pPr>
            <a:lvl5pPr marL="2005013" indent="-176213">
              <a:spcAft>
                <a:spcPts val="0"/>
              </a:spcAft>
              <a:buFont typeface="Lucida Grande"/>
              <a:buChar cha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ext Placeholder 15"/>
          <p:cNvSpPr>
            <a:spLocks noGrp="1"/>
          </p:cNvSpPr>
          <p:nvPr>
            <p:ph type="body" sz="quarter" idx="14"/>
          </p:nvPr>
        </p:nvSpPr>
        <p:spPr>
          <a:xfrm>
            <a:off x="4597400" y="1162050"/>
            <a:ext cx="3911600" cy="4954588"/>
          </a:xfrm>
          <a:prstGeom prst="rect">
            <a:avLst/>
          </a:prstGeom>
        </p:spPr>
        <p:txBody>
          <a:bodyPr vert="horz"/>
          <a:lstStyle>
            <a:lvl1pPr marL="168275" indent="-168275">
              <a:buClr>
                <a:srgbClr val="69BE28"/>
              </a:buClr>
              <a:defRPr sz="1800" b="1" i="0">
                <a:latin typeface="Arial"/>
                <a:cs typeface="Arial"/>
              </a:defRPr>
            </a:lvl1pPr>
            <a:lvl2pPr marL="566738" indent="-168275">
              <a:spcAft>
                <a:spcPts val="0"/>
              </a:spcAft>
              <a:buFont typeface="Lucida Grande"/>
              <a:buChar char="–"/>
              <a:defRPr sz="1600"/>
            </a:lvl2pPr>
            <a:lvl3pPr marL="1081088" indent="-166688">
              <a:spcAft>
                <a:spcPts val="0"/>
              </a:spcAft>
              <a:buFont typeface="Lucida Grande"/>
              <a:buChar char="–"/>
              <a:defRPr sz="1400"/>
            </a:lvl3pPr>
            <a:lvl4pPr marL="1543050" indent="-171450">
              <a:spcAft>
                <a:spcPts val="0"/>
              </a:spcAft>
              <a:defRPr sz="1400"/>
            </a:lvl4pPr>
            <a:lvl5pPr marL="2005013" indent="-176213">
              <a:spcAft>
                <a:spcPts val="0"/>
              </a:spcAft>
              <a:buFont typeface="Lucida Grande"/>
              <a:buChar cha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extBox 7"/>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extLst>
      <p:ext uri="{BB962C8B-B14F-4D97-AF65-F5344CB8AC3E}">
        <p14:creationId xmlns:p14="http://schemas.microsoft.com/office/powerpoint/2010/main" val="24612954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Only Slide">
    <p:spTree>
      <p:nvGrpSpPr>
        <p:cNvPr id="1" name=""/>
        <p:cNvGrpSpPr/>
        <p:nvPr/>
      </p:nvGrpSpPr>
      <p:grpSpPr>
        <a:xfrm>
          <a:off x="0" y="0"/>
          <a:ext cx="0" cy="0"/>
          <a:chOff x="0" y="0"/>
          <a:chExt cx="0" cy="0"/>
        </a:xfrm>
      </p:grpSpPr>
      <p:cxnSp>
        <p:nvCxnSpPr>
          <p:cNvPr id="3" name="Straight Connector 2"/>
          <p:cNvCxnSpPr/>
          <p:nvPr userDrawn="1"/>
        </p:nvCxnSpPr>
        <p:spPr>
          <a:xfrm>
            <a:off x="0" y="1016000"/>
            <a:ext cx="9144000" cy="1588"/>
          </a:xfrm>
          <a:prstGeom prst="line">
            <a:avLst/>
          </a:prstGeom>
          <a:ln>
            <a:solidFill>
              <a:srgbClr val="69BE28"/>
            </a:solidFill>
          </a:ln>
          <a:effectLst/>
        </p:spPr>
        <p:style>
          <a:lnRef idx="2">
            <a:schemeClr val="accent1"/>
          </a:lnRef>
          <a:fillRef idx="0">
            <a:schemeClr val="accent1"/>
          </a:fillRef>
          <a:effectRef idx="1">
            <a:schemeClr val="accent1"/>
          </a:effectRef>
          <a:fontRef idx="minor">
            <a:schemeClr val="tx1"/>
          </a:fontRef>
        </p:style>
      </p:cxnSp>
      <p:sp>
        <p:nvSpPr>
          <p:cNvPr id="4"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smtClean="0"/>
              <a:t>Click to edit Master title style</a:t>
            </a:r>
            <a:endParaRPr lang="en-US" dirty="0"/>
          </a:p>
        </p:txBody>
      </p:sp>
      <p:sp>
        <p:nvSpPr>
          <p:cNvPr id="7" name="Slide Number Placeholder 5"/>
          <p:cNvSpPr>
            <a:spLocks noGrp="1"/>
          </p:cNvSpPr>
          <p:nvPr>
            <p:ph type="sldNum" sz="quarter" idx="12"/>
          </p:nvPr>
        </p:nvSpPr>
        <p:spPr>
          <a:xfrm>
            <a:off x="6553200" y="6465888"/>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BE3614C6-9B97-DA43-9EC2-F206459474B6}" type="slidenum">
              <a:rPr lang="en-US"/>
              <a:pPr>
                <a:defRPr/>
              </a:pPr>
              <a:t>‹#›</a:t>
            </a:fld>
            <a:endParaRPr lang="en-US" dirty="0"/>
          </a:p>
        </p:txBody>
      </p:sp>
      <p:sp>
        <p:nvSpPr>
          <p:cNvPr id="5" name="Content Placeholder 4"/>
          <p:cNvSpPr>
            <a:spLocks noGrp="1"/>
          </p:cNvSpPr>
          <p:nvPr>
            <p:ph sz="quarter" idx="14" hasCustomPrompt="1"/>
          </p:nvPr>
        </p:nvSpPr>
        <p:spPr>
          <a:xfrm>
            <a:off x="457200" y="1144588"/>
            <a:ext cx="8229600" cy="5219700"/>
          </a:xfrm>
          <a:prstGeom prst="rect">
            <a:avLst/>
          </a:prstGeom>
        </p:spPr>
        <p:txBody>
          <a:bodyPr/>
          <a:lstStyle>
            <a:lvl1pPr marL="0" marR="0" indent="0" algn="l" defTabSz="457200" rtl="0" eaLnBrk="1" fontAlgn="base" latinLnBrk="0" hangingPunct="1">
              <a:lnSpc>
                <a:spcPct val="100000"/>
              </a:lnSpc>
              <a:spcBef>
                <a:spcPct val="20000"/>
              </a:spcBef>
              <a:spcAft>
                <a:spcPct val="0"/>
              </a:spcAft>
              <a:buClrTx/>
              <a:buSzTx/>
              <a:buFont typeface="Arial" charset="0"/>
              <a:buNone/>
              <a:tabLst/>
              <a:defRPr sz="1000"/>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base" latinLnBrk="0" hangingPunct="1">
              <a:lnSpc>
                <a:spcPct val="100000"/>
              </a:lnSpc>
              <a:spcBef>
                <a:spcPct val="20000"/>
              </a:spcBef>
              <a:spcAft>
                <a:spcPct val="0"/>
              </a:spcAft>
              <a:buClrTx/>
              <a:buSzTx/>
              <a:buFont typeface="Arial" charset="0"/>
              <a:buNone/>
              <a:tabLst/>
              <a:defRPr/>
            </a:pPr>
            <a:r>
              <a:rPr lang="en-US" dirty="0" smtClean="0"/>
              <a:t>Picture/Diagram/Chart goes here.</a:t>
            </a:r>
          </a:p>
        </p:txBody>
      </p:sp>
      <p:sp>
        <p:nvSpPr>
          <p:cNvPr id="8" name="TextBox 7"/>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No Title Slide">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a:xfrm>
            <a:off x="6553200" y="6465888"/>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BE3614C6-9B97-DA43-9EC2-F206459474B6}" type="slidenum">
              <a:rPr lang="en-US"/>
              <a:pPr>
                <a:defRPr/>
              </a:pPr>
              <a:t>‹#›</a:t>
            </a:fld>
            <a:endParaRPr lang="en-US" dirty="0"/>
          </a:p>
        </p:txBody>
      </p:sp>
      <p:sp>
        <p:nvSpPr>
          <p:cNvPr id="6" name="Text Placeholder 15"/>
          <p:cNvSpPr>
            <a:spLocks noGrp="1"/>
          </p:cNvSpPr>
          <p:nvPr>
            <p:ph type="body" sz="quarter" idx="11"/>
          </p:nvPr>
        </p:nvSpPr>
        <p:spPr>
          <a:xfrm>
            <a:off x="457200" y="493325"/>
            <a:ext cx="8229600" cy="5626488"/>
          </a:xfrm>
          <a:prstGeom prst="rect">
            <a:avLst/>
          </a:prstGeom>
        </p:spPr>
        <p:txBody>
          <a:bodyPr vert="horz"/>
          <a:lstStyle>
            <a:lvl1pPr marL="168275" indent="-168275">
              <a:buClr>
                <a:srgbClr val="69BE28"/>
              </a:buClr>
              <a:defRPr sz="2400" b="1" i="0">
                <a:latin typeface="Arial"/>
                <a:cs typeface="Arial"/>
              </a:defRPr>
            </a:lvl1pPr>
            <a:lvl2pPr marL="566738" indent="-168275">
              <a:spcAft>
                <a:spcPts val="0"/>
              </a:spcAft>
              <a:buFont typeface="Lucida Grande"/>
              <a:buChar char="–"/>
              <a:defRPr sz="2000"/>
            </a:lvl2pPr>
            <a:lvl3pPr marL="1081088" indent="-166688">
              <a:spcAft>
                <a:spcPts val="0"/>
              </a:spcAft>
              <a:buFont typeface="Lucida Grande"/>
              <a:buChar char="–"/>
              <a:defRPr sz="1800"/>
            </a:lvl3pPr>
            <a:lvl4pPr marL="1543050" indent="-171450">
              <a:spcAft>
                <a:spcPts val="0"/>
              </a:spcAft>
              <a:defRPr sz="1600"/>
            </a:lvl4pPr>
            <a:lvl5pPr marL="2005013" indent="-176213">
              <a:spcAft>
                <a:spcPts val="0"/>
              </a:spcAft>
              <a:buFont typeface="Lucida Grande"/>
              <a:buChar cha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Box 4"/>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cxnSp>
        <p:nvCxnSpPr>
          <p:cNvPr id="3" name="Straight Connector 2"/>
          <p:cNvCxnSpPr/>
          <p:nvPr userDrawn="1"/>
        </p:nvCxnSpPr>
        <p:spPr>
          <a:xfrm>
            <a:off x="0" y="1016000"/>
            <a:ext cx="9144000" cy="1588"/>
          </a:xfrm>
          <a:prstGeom prst="line">
            <a:avLst/>
          </a:prstGeom>
          <a:ln>
            <a:solidFill>
              <a:srgbClr val="69BE28"/>
            </a:solidFill>
          </a:ln>
          <a:effectLst/>
        </p:spPr>
        <p:style>
          <a:lnRef idx="2">
            <a:schemeClr val="accent1"/>
          </a:lnRef>
          <a:fillRef idx="0">
            <a:schemeClr val="accent1"/>
          </a:fillRef>
          <a:effectRef idx="1">
            <a:schemeClr val="accent1"/>
          </a:effectRef>
          <a:fontRef idx="minor">
            <a:schemeClr val="tx1"/>
          </a:fontRef>
        </p:style>
      </p:cxnSp>
      <p:sp>
        <p:nvSpPr>
          <p:cNvPr id="4"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a:xfrm>
            <a:off x="6553200" y="6465888"/>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BE3614C6-9B97-DA43-9EC2-F206459474B6}" type="slidenum">
              <a:rPr lang="en-US"/>
              <a:pPr>
                <a:defRPr/>
              </a:pPr>
              <a:t>‹#›</a:t>
            </a:fld>
            <a:endParaRPr lang="en-US" dirty="0"/>
          </a:p>
        </p:txBody>
      </p:sp>
      <p:sp>
        <p:nvSpPr>
          <p:cNvPr id="7" name="TextBox 6"/>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extLst>
      <p:ext uri="{BB962C8B-B14F-4D97-AF65-F5344CB8AC3E}">
        <p14:creationId xmlns:p14="http://schemas.microsoft.com/office/powerpoint/2010/main" val="1763682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 Picture Slide">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a:xfrm>
            <a:off x="6553200" y="6465888"/>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BE3614C6-9B97-DA43-9EC2-F206459474B6}" type="slidenum">
              <a:rPr lang="en-US"/>
              <a:pPr>
                <a:defRPr/>
              </a:pPr>
              <a:t>‹#›</a:t>
            </a:fld>
            <a:endParaRPr lang="en-US" dirty="0"/>
          </a:p>
        </p:txBody>
      </p:sp>
      <p:cxnSp>
        <p:nvCxnSpPr>
          <p:cNvPr id="9" name="Straight Connector 8"/>
          <p:cNvCxnSpPr/>
          <p:nvPr userDrawn="1"/>
        </p:nvCxnSpPr>
        <p:spPr>
          <a:xfrm>
            <a:off x="0" y="1016000"/>
            <a:ext cx="9144000" cy="1588"/>
          </a:xfrm>
          <a:prstGeom prst="line">
            <a:avLst/>
          </a:prstGeom>
          <a:ln>
            <a:solidFill>
              <a:srgbClr val="69BE28"/>
            </a:solidFill>
          </a:ln>
          <a:effectLst/>
        </p:spPr>
        <p:style>
          <a:lnRef idx="2">
            <a:schemeClr val="accent1"/>
          </a:lnRef>
          <a:fillRef idx="0">
            <a:schemeClr val="accent1"/>
          </a:fillRef>
          <a:effectRef idx="1">
            <a:schemeClr val="accent1"/>
          </a:effectRef>
          <a:fontRef idx="minor">
            <a:schemeClr val="tx1"/>
          </a:fontRef>
        </p:style>
      </p:cxnSp>
      <p:sp>
        <p:nvSpPr>
          <p:cNvPr id="10" name="Title Placeholder 1"/>
          <p:cNvSpPr>
            <a:spLocks noGrp="1"/>
          </p:cNvSpPr>
          <p:nvPr>
            <p:ph type="title"/>
          </p:nvPr>
        </p:nvSpPr>
        <p:spPr>
          <a:xfrm>
            <a:off x="457200" y="0"/>
            <a:ext cx="8229600" cy="1016000"/>
          </a:xfrm>
          <a:prstGeom prst="rect">
            <a:avLst/>
          </a:prstGeom>
        </p:spPr>
        <p:txBody>
          <a:bodyPr vert="horz" lIns="91440" tIns="45720" rIns="91440" bIns="45720" rtlCol="0" anchor="ctr">
            <a:normAutofit/>
          </a:bodyPr>
          <a:lstStyle>
            <a:lvl1pPr>
              <a:defRPr>
                <a:latin typeface="Arial"/>
                <a:cs typeface="Arial"/>
              </a:defRPr>
            </a:lvl1pPr>
          </a:lstStyle>
          <a:p>
            <a:r>
              <a:rPr lang="en-US" smtClean="0"/>
              <a:t>Click to edit Master title style</a:t>
            </a:r>
            <a:endParaRPr lang="en-US" dirty="0"/>
          </a:p>
        </p:txBody>
      </p:sp>
      <p:sp>
        <p:nvSpPr>
          <p:cNvPr id="11" name="Text Placeholder 15"/>
          <p:cNvSpPr>
            <a:spLocks noGrp="1"/>
          </p:cNvSpPr>
          <p:nvPr>
            <p:ph type="body" sz="quarter" idx="11"/>
          </p:nvPr>
        </p:nvSpPr>
        <p:spPr>
          <a:xfrm>
            <a:off x="457200" y="1165225"/>
            <a:ext cx="4114800" cy="4954588"/>
          </a:xfrm>
          <a:prstGeom prst="rect">
            <a:avLst/>
          </a:prstGeom>
        </p:spPr>
        <p:txBody>
          <a:bodyPr vert="horz"/>
          <a:lstStyle>
            <a:lvl1pPr marL="168275" indent="-168275">
              <a:buClr>
                <a:srgbClr val="69BE28"/>
              </a:buClr>
              <a:defRPr sz="1800" b="1" i="0">
                <a:latin typeface="Arial"/>
                <a:cs typeface="Arial"/>
              </a:defRPr>
            </a:lvl1pPr>
            <a:lvl2pPr marL="566738" indent="-168275">
              <a:spcAft>
                <a:spcPts val="0"/>
              </a:spcAft>
              <a:buFont typeface="Lucida Grande"/>
              <a:buChar char="–"/>
              <a:defRPr sz="1600"/>
            </a:lvl2pPr>
            <a:lvl3pPr marL="1081088" indent="-166688">
              <a:spcAft>
                <a:spcPts val="0"/>
              </a:spcAft>
              <a:buFont typeface="Lucida Grande"/>
              <a:buChar char="–"/>
              <a:defRPr sz="1400"/>
            </a:lvl3pPr>
            <a:lvl4pPr marL="1543050" indent="-171450">
              <a:spcAft>
                <a:spcPts val="0"/>
              </a:spcAft>
              <a:defRPr sz="1400"/>
            </a:lvl4pPr>
            <a:lvl5pPr marL="2005013" indent="-176213">
              <a:spcAft>
                <a:spcPts val="0"/>
              </a:spcAft>
              <a:buFont typeface="Lucida Grande"/>
              <a:buChar cha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14" hasCustomPrompt="1"/>
          </p:nvPr>
        </p:nvSpPr>
        <p:spPr>
          <a:xfrm>
            <a:off x="4686300" y="1165225"/>
            <a:ext cx="4000500" cy="4954588"/>
          </a:xfrm>
          <a:prstGeom prst="rect">
            <a:avLst/>
          </a:prstGeom>
        </p:spPr>
        <p:txBody>
          <a:bodyPr/>
          <a:lstStyle>
            <a:lvl1pPr marL="0" marR="0" indent="0" algn="l" defTabSz="457200" rtl="0" eaLnBrk="1" fontAlgn="base" latinLnBrk="0" hangingPunct="1">
              <a:lnSpc>
                <a:spcPct val="100000"/>
              </a:lnSpc>
              <a:spcBef>
                <a:spcPct val="20000"/>
              </a:spcBef>
              <a:spcAft>
                <a:spcPct val="0"/>
              </a:spcAft>
              <a:buClrTx/>
              <a:buSzTx/>
              <a:buFont typeface="Arial" charset="0"/>
              <a:buNone/>
              <a:tabLst/>
              <a:defRPr sz="1000"/>
            </a:lvl1pPr>
          </a:lstStyle>
          <a:p>
            <a:pPr marL="0" marR="0" lvl="0" indent="0" algn="l" defTabSz="457200" rtl="0" eaLnBrk="1" fontAlgn="base" latinLnBrk="0" hangingPunct="1">
              <a:lnSpc>
                <a:spcPct val="100000"/>
              </a:lnSpc>
              <a:spcBef>
                <a:spcPct val="20000"/>
              </a:spcBef>
              <a:spcAft>
                <a:spcPct val="0"/>
              </a:spcAft>
              <a:buClrTx/>
              <a:buSzTx/>
              <a:buFont typeface="Arial" charset="0"/>
              <a:buNone/>
              <a:tabLst/>
              <a:defRPr/>
            </a:pPr>
            <a:r>
              <a:rPr lang="en-US" dirty="0" smtClean="0"/>
              <a:t>Picture/Diagram/Chart goes here.</a:t>
            </a:r>
          </a:p>
          <a:p>
            <a:pPr lvl="0"/>
            <a:endParaRPr lang="en-US" dirty="0"/>
          </a:p>
        </p:txBody>
      </p:sp>
      <p:sp>
        <p:nvSpPr>
          <p:cNvPr id="8" name="TextBox 7"/>
          <p:cNvSpPr txBox="1"/>
          <p:nvPr userDrawn="1"/>
        </p:nvSpPr>
        <p:spPr>
          <a:xfrm>
            <a:off x="1266306"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ransition Slide">
    <p:spTree>
      <p:nvGrpSpPr>
        <p:cNvPr id="1" name=""/>
        <p:cNvGrpSpPr/>
        <p:nvPr/>
      </p:nvGrpSpPr>
      <p:grpSpPr>
        <a:xfrm>
          <a:off x="0" y="0"/>
          <a:ext cx="0" cy="0"/>
          <a:chOff x="0" y="0"/>
          <a:chExt cx="0" cy="0"/>
        </a:xfrm>
      </p:grpSpPr>
      <p:pic>
        <p:nvPicPr>
          <p:cNvPr id="4" name="Picture 1" descr="Tittle_Page.jpg"/>
          <p:cNvPicPr>
            <a:picLocks noChangeAspect="1"/>
          </p:cNvPicPr>
          <p:nvPr userDrawn="1"/>
        </p:nvPicPr>
        <p:blipFill>
          <a:blip r:embed="rId2"/>
          <a:srcRect/>
          <a:stretch>
            <a:fillRect/>
          </a:stretch>
        </p:blipFill>
        <p:spPr bwMode="auto">
          <a:xfrm>
            <a:off x="0" y="0"/>
            <a:ext cx="9144000" cy="6858000"/>
          </a:xfrm>
          <a:prstGeom prst="rect">
            <a:avLst/>
          </a:prstGeom>
          <a:noFill/>
          <a:ln w="9525">
            <a:noFill/>
            <a:miter lim="800000"/>
            <a:headEnd/>
            <a:tailEnd/>
          </a:ln>
        </p:spPr>
      </p:pic>
      <p:sp>
        <p:nvSpPr>
          <p:cNvPr id="7" name="Title 1"/>
          <p:cNvSpPr>
            <a:spLocks noGrp="1"/>
          </p:cNvSpPr>
          <p:nvPr>
            <p:ph type="ctrTitle"/>
          </p:nvPr>
        </p:nvSpPr>
        <p:spPr>
          <a:xfrm>
            <a:off x="426916" y="2015289"/>
            <a:ext cx="8259884" cy="986653"/>
          </a:xfrm>
          <a:prstGeom prst="rect">
            <a:avLst/>
          </a:prstGeom>
        </p:spPr>
        <p:txBody>
          <a:bodyPr anchor="t">
            <a:noAutofit/>
          </a:bodyPr>
          <a:lstStyle>
            <a:lvl1pPr marL="0" indent="0" algn="l" defTabSz="454025">
              <a:tabLst/>
              <a:defRPr sz="4800" baseline="0">
                <a:latin typeface="Arial"/>
                <a:cs typeface="Arial"/>
              </a:defRPr>
            </a:lvl1pPr>
          </a:lstStyle>
          <a:p>
            <a:r>
              <a:rPr lang="en-US" dirty="0" smtClean="0"/>
              <a:t>Click to edit Master title style</a:t>
            </a:r>
            <a:endParaRPr lang="en-US" dirty="0"/>
          </a:p>
        </p:txBody>
      </p:sp>
      <p:sp>
        <p:nvSpPr>
          <p:cNvPr id="8" name="Subtitle 2"/>
          <p:cNvSpPr>
            <a:spLocks noGrp="1"/>
          </p:cNvSpPr>
          <p:nvPr>
            <p:ph type="subTitle" idx="1"/>
          </p:nvPr>
        </p:nvSpPr>
        <p:spPr>
          <a:xfrm>
            <a:off x="426916" y="3001942"/>
            <a:ext cx="8259884" cy="640270"/>
          </a:xfrm>
          <a:prstGeom prst="rect">
            <a:avLst/>
          </a:prstGeom>
        </p:spPr>
        <p:txBody>
          <a:bodyPr>
            <a:normAutofit/>
          </a:bodyPr>
          <a:lstStyle>
            <a:lvl1pPr marL="0" indent="0" algn="l">
              <a:buNone/>
              <a:defRPr sz="2800">
                <a:solidFill>
                  <a:srgbClr val="7F7F7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9" name="Slide Number Placeholder 5"/>
          <p:cNvSpPr>
            <a:spLocks noGrp="1"/>
          </p:cNvSpPr>
          <p:nvPr>
            <p:ph type="sldNum" sz="quarter" idx="11"/>
          </p:nvPr>
        </p:nvSpPr>
        <p:spPr>
          <a:xfrm>
            <a:off x="6553200" y="6465888"/>
            <a:ext cx="2133600" cy="365125"/>
          </a:xfrm>
          <a:prstGeom prst="rect">
            <a:avLst/>
          </a:prstGeom>
        </p:spPr>
        <p:txBody>
          <a:bodyPr vert="horz" lIns="91440" tIns="45720" rIns="91440" bIns="45720" rtlCol="0" anchor="ctr"/>
          <a:lstStyle>
            <a:lvl1pPr algn="r" fontAlgn="auto">
              <a:spcBef>
                <a:spcPts val="0"/>
              </a:spcBef>
              <a:spcAft>
                <a:spcPts val="0"/>
              </a:spcAft>
              <a:defRPr sz="800" dirty="0" smtClean="0">
                <a:solidFill>
                  <a:schemeClr val="tx1"/>
                </a:solidFill>
                <a:latin typeface="+mn-lt"/>
                <a:ea typeface="+mn-ea"/>
                <a:cs typeface="+mn-cs"/>
              </a:defRPr>
            </a:lvl1pPr>
          </a:lstStyle>
          <a:p>
            <a:pPr>
              <a:defRPr/>
            </a:pPr>
            <a:r>
              <a:rPr lang="en-US" dirty="0"/>
              <a:t>Page </a:t>
            </a:r>
            <a:fld id="{55195364-CB26-204E-9D19-22CA26A13F79}" type="slidenum">
              <a:rPr lang="en-US"/>
              <a:pPr>
                <a:defRPr/>
              </a:pPr>
              <a:t>‹#›</a:t>
            </a:fld>
            <a:endParaRPr lang="en-US" dirty="0"/>
          </a:p>
        </p:txBody>
      </p:sp>
      <p:sp>
        <p:nvSpPr>
          <p:cNvPr id="10" name="TextBox 9"/>
          <p:cNvSpPr txBox="1"/>
          <p:nvPr userDrawn="1"/>
        </p:nvSpPr>
        <p:spPr>
          <a:xfrm>
            <a:off x="427038" y="6545263"/>
            <a:ext cx="6126162" cy="276225"/>
          </a:xfrm>
          <a:prstGeom prst="rect">
            <a:avLst/>
          </a:prstGeom>
        </p:spPr>
        <p:txBody>
          <a:bodyPr>
            <a:normAutofit/>
          </a:bodyPr>
          <a:lstStyle/>
          <a:p>
            <a:pPr fontAlgn="auto">
              <a:spcBef>
                <a:spcPct val="20000"/>
              </a:spcBef>
              <a:spcAft>
                <a:spcPts val="0"/>
              </a:spcAft>
              <a:buFont typeface="Arial"/>
              <a:buNone/>
              <a:defRPr/>
            </a:pPr>
            <a:r>
              <a:rPr lang="en-US" sz="800" dirty="0">
                <a:latin typeface="+mn-lt"/>
                <a:ea typeface="+mn-ea"/>
                <a:cs typeface="+mn-cs"/>
              </a:rPr>
              <a:t>© Hortonworks Inc. </a:t>
            </a:r>
            <a:r>
              <a:rPr lang="en-US" sz="800" dirty="0" smtClean="0">
                <a:latin typeface="+mn-lt"/>
                <a:ea typeface="+mn-ea"/>
                <a:cs typeface="+mn-cs"/>
              </a:rPr>
              <a:t>2013:</a:t>
            </a:r>
            <a:r>
              <a:rPr lang="en-US" sz="800" baseline="0" dirty="0" smtClean="0">
                <a:latin typeface="+mn-lt"/>
                <a:ea typeface="+mn-ea"/>
                <a:cs typeface="+mn-cs"/>
              </a:rPr>
              <a:t> </a:t>
            </a:r>
            <a:r>
              <a:rPr lang="en-US" sz="800" b="1" baseline="0" dirty="0" smtClean="0">
                <a:solidFill>
                  <a:srgbClr val="FF0000"/>
                </a:solidFill>
                <a:latin typeface="+mn-lt"/>
                <a:ea typeface="+mn-ea"/>
                <a:cs typeface="+mn-cs"/>
              </a:rPr>
              <a:t>DO NOT SHARE. CONTAINS HORTONWORKS CONFIDENTIAL &amp; PROPRIETARY INFORMATION</a:t>
            </a:r>
            <a:endParaRPr lang="en-US" b="1" dirty="0">
              <a:solidFill>
                <a:srgbClr val="C3C3C3"/>
              </a:solidFill>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8"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8"/>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1"/>
    <p:sldLayoutId id="2147483658" r:id="rId2"/>
    <p:sldLayoutId id="2147483661" r:id="rId3"/>
    <p:sldLayoutId id="2147483666" r:id="rId4"/>
    <p:sldLayoutId id="2147483662" r:id="rId5"/>
    <p:sldLayoutId id="2147483663" r:id="rId6"/>
    <p:sldLayoutId id="2147483665" r:id="rId7"/>
    <p:sldLayoutId id="2147483664" r:id="rId8"/>
    <p:sldLayoutId id="2147483659" r:id="rId9"/>
    <p:sldLayoutId id="2147483660" r:id="rId10"/>
    <p:sldLayoutId id="2147483669" r:id="rId11"/>
    <p:sldLayoutId id="2147483670" r:id="rId12"/>
    <p:sldLayoutId id="2147483671" r:id="rId13"/>
    <p:sldLayoutId id="2147483672" r:id="rId14"/>
    <p:sldLayoutId id="2147483673" r:id="rId15"/>
    <p:sldLayoutId id="2147483674" r:id="rId16"/>
  </p:sldLayoutIdLst>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hf hdr="0" dt="0"/>
  <p:txStyles>
    <p:titleStyle>
      <a:lvl1pPr algn="l" defTabSz="457200" rtl="0" eaLnBrk="1" fontAlgn="base" hangingPunct="1">
        <a:spcBef>
          <a:spcPct val="0"/>
        </a:spcBef>
        <a:spcAft>
          <a:spcPct val="0"/>
        </a:spcAft>
        <a:defRPr sz="3600" kern="1200">
          <a:solidFill>
            <a:schemeClr val="tx1"/>
          </a:solidFill>
          <a:latin typeface="+mj-lt"/>
          <a:ea typeface="ヒラギノ角ゴ Pro W3" charset="-128"/>
          <a:cs typeface="ヒラギノ角ゴ Pro W3" charset="-128"/>
        </a:defRPr>
      </a:lvl1pPr>
      <a:lvl2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2pPr>
      <a:lvl3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3pPr>
      <a:lvl4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4pPr>
      <a:lvl5pPr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5pPr>
      <a:lvl6pPr marL="4572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6pPr>
      <a:lvl7pPr marL="9144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7pPr>
      <a:lvl8pPr marL="13716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8pPr>
      <a:lvl9pPr marL="1828800" algn="l" defTabSz="457200" rtl="0" eaLnBrk="1" fontAlgn="base" hangingPunct="1">
        <a:spcBef>
          <a:spcPct val="0"/>
        </a:spcBef>
        <a:spcAft>
          <a:spcPct val="0"/>
        </a:spcAft>
        <a:defRPr sz="3600">
          <a:solidFill>
            <a:schemeClr val="tx1"/>
          </a:solidFill>
          <a:latin typeface="Arial" charset="0"/>
          <a:ea typeface="ヒラギノ角ゴ Pro W3" charset="-128"/>
          <a:cs typeface="ヒラギノ角ゴ Pro W3" charset="-128"/>
        </a:defRPr>
      </a:lvl9pPr>
    </p:titleStyle>
    <p:body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ヒラギノ角ゴ Pro W3" charset="-128"/>
          <a:cs typeface="ヒラギノ角ゴ Pro W3" charset="-128"/>
        </a:defRPr>
      </a:lvl1pPr>
      <a:lvl2pPr marL="742950" indent="-285750" algn="l" defTabSz="457200" rtl="0" eaLnBrk="1" fontAlgn="base" hangingPunct="1">
        <a:spcBef>
          <a:spcPct val="20000"/>
        </a:spcBef>
        <a:spcAft>
          <a:spcPct val="0"/>
        </a:spcAft>
        <a:buFont typeface="Arial" charset="0"/>
        <a:buChar char="–"/>
        <a:defRPr sz="2800" kern="1200">
          <a:solidFill>
            <a:schemeClr val="tx1"/>
          </a:solidFill>
          <a:latin typeface="+mn-lt"/>
          <a:ea typeface="ヒラギノ角ゴ Pro W3" charset="-128"/>
          <a:cs typeface="ヒラギノ角ゴ Pro W3" charset="-128"/>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ヒラギノ角ゴ Pro W3" charset="-128"/>
          <a:cs typeface="ヒラギノ角ゴ Pro W3" charset="-128"/>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ヒラギノ角ゴ Pro W3" charset="-128"/>
          <a:cs typeface="ヒラギノ角ゴ Pro W3" charset="-128"/>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ヒラギノ角ゴ Pro W3" charset="-128"/>
          <a:cs typeface="ヒラギノ角ゴ Pro W3" charset="-128"/>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PIG, HIVE &amp; HCATALOG</a:t>
            </a:r>
            <a:br>
              <a:rPr lang="en-US" dirty="0" smtClean="0"/>
            </a:br>
            <a:endParaRPr lang="en-US" dirty="0"/>
          </a:p>
        </p:txBody>
      </p:sp>
      <p:sp>
        <p:nvSpPr>
          <p:cNvPr id="5" name="Slide Number Placeholder 4"/>
          <p:cNvSpPr>
            <a:spLocks noGrp="1"/>
          </p:cNvSpPr>
          <p:nvPr>
            <p:ph type="sldNum" sz="quarter" idx="11"/>
          </p:nvPr>
        </p:nvSpPr>
        <p:spPr/>
        <p:txBody>
          <a:bodyPr/>
          <a:lstStyle/>
          <a:p>
            <a:pPr>
              <a:defRPr/>
            </a:pPr>
            <a:r>
              <a:rPr lang="en-US" dirty="0" smtClean="0"/>
              <a:t>Page </a:t>
            </a:r>
            <a:fld id="{10C0D0BB-98A3-7C42-83C1-132C7944CB3A}" type="slidenum">
              <a:rPr lang="en-US" smtClean="0"/>
              <a:pPr>
                <a:defRPr/>
              </a:pPr>
              <a:t>1</a:t>
            </a:fld>
            <a:endParaRPr lang="en-US" dirty="0"/>
          </a:p>
        </p:txBody>
      </p:sp>
      <p:sp>
        <p:nvSpPr>
          <p:cNvPr id="6" name="Subtitle 5"/>
          <p:cNvSpPr>
            <a:spLocks noGrp="1"/>
          </p:cNvSpPr>
          <p:nvPr>
            <p:ph type="subTitle" idx="1"/>
          </p:nvPr>
        </p:nvSpPr>
        <p:spPr/>
        <p:txBody>
          <a:bodyPr>
            <a:noAutofit/>
          </a:bodyPr>
          <a:lstStyle/>
          <a:p>
            <a:r>
              <a:rPr lang="en-US" sz="2400" dirty="0" smtClean="0"/>
              <a:t>Enterprise Apache </a:t>
            </a:r>
            <a:r>
              <a:rPr lang="en-US" sz="2400" dirty="0" err="1" smtClean="0"/>
              <a:t>Hadoop</a:t>
            </a:r>
            <a:endParaRPr lang="en-US" sz="2400"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70414940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Pig Latin Data Flow</a:t>
            </a:r>
          </a:p>
        </p:txBody>
      </p:sp>
      <p:sp>
        <p:nvSpPr>
          <p:cNvPr id="3" name="Text Placeholder 2"/>
          <p:cNvSpPr>
            <a:spLocks noGrp="1"/>
          </p:cNvSpPr>
          <p:nvPr>
            <p:ph type="body" sz="quarter" idx="11"/>
          </p:nvPr>
        </p:nvSpPr>
        <p:spPr/>
        <p:txBody>
          <a:bodyPr/>
          <a:lstStyle/>
          <a:p>
            <a:r>
              <a:rPr lang="en-US" sz="2000" dirty="0"/>
              <a:t>Pig Latin statements are translated into </a:t>
            </a:r>
            <a:r>
              <a:rPr lang="en-US" sz="2000" dirty="0" err="1"/>
              <a:t>MapReduce</a:t>
            </a:r>
            <a:r>
              <a:rPr lang="en-US" sz="2000" dirty="0"/>
              <a:t> </a:t>
            </a:r>
            <a:r>
              <a:rPr lang="en-US" sz="2000" dirty="0" smtClean="0"/>
              <a:t>jobs</a:t>
            </a:r>
            <a:endParaRPr lang="en-US" sz="2000"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10</a:t>
            </a:fld>
            <a:endParaRPr lang="en-US" dirty="0"/>
          </a:p>
        </p:txBody>
      </p:sp>
      <p:graphicFrame>
        <p:nvGraphicFramePr>
          <p:cNvPr id="8" name="Diagram 7"/>
          <p:cNvGraphicFramePr/>
          <p:nvPr>
            <p:extLst>
              <p:ext uri="{D42A27DB-BD31-4B8C-83A1-F6EECF244321}">
                <p14:modId xmlns:p14="http://schemas.microsoft.com/office/powerpoint/2010/main" val="3392959795"/>
              </p:ext>
            </p:extLst>
          </p:nvPr>
        </p:nvGraphicFramePr>
        <p:xfrm>
          <a:off x="1619970" y="2261135"/>
          <a:ext cx="5705108" cy="35006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Rectangle 8"/>
          <p:cNvSpPr/>
          <p:nvPr/>
        </p:nvSpPr>
        <p:spPr>
          <a:xfrm>
            <a:off x="457200" y="2222028"/>
            <a:ext cx="2449127" cy="938283"/>
          </a:xfrm>
          <a:prstGeom prst="rect">
            <a:avLst/>
          </a:prstGeom>
        </p:spPr>
        <p:txBody>
          <a:bodyPr wrap="square">
            <a:spAutoFit/>
          </a:bodyPr>
          <a:lstStyle/>
          <a:p>
            <a:pPr lvl="0" algn="ctr"/>
            <a:r>
              <a:rPr lang="en-US" dirty="0"/>
              <a:t>Read data to be manipulated from the file system</a:t>
            </a:r>
            <a:endParaRPr lang="en-US" dirty="0">
              <a:latin typeface="Arial"/>
              <a:cs typeface="Arial"/>
            </a:endParaRPr>
          </a:p>
        </p:txBody>
      </p:sp>
      <p:sp>
        <p:nvSpPr>
          <p:cNvPr id="10" name="Rectangle 9"/>
          <p:cNvSpPr/>
          <p:nvPr/>
        </p:nvSpPr>
        <p:spPr>
          <a:xfrm>
            <a:off x="3528323" y="2288405"/>
            <a:ext cx="1802449" cy="656798"/>
          </a:xfrm>
          <a:prstGeom prst="rect">
            <a:avLst/>
          </a:prstGeom>
        </p:spPr>
        <p:txBody>
          <a:bodyPr wrap="square">
            <a:spAutoFit/>
          </a:bodyPr>
          <a:lstStyle/>
          <a:p>
            <a:pPr lvl="0" algn="ctr"/>
            <a:r>
              <a:rPr lang="en-US" dirty="0"/>
              <a:t>Manipulate the data </a:t>
            </a:r>
          </a:p>
        </p:txBody>
      </p:sp>
      <p:sp>
        <p:nvSpPr>
          <p:cNvPr id="11" name="Rectangle 10"/>
          <p:cNvSpPr/>
          <p:nvPr/>
        </p:nvSpPr>
        <p:spPr>
          <a:xfrm>
            <a:off x="5932010" y="2288405"/>
            <a:ext cx="2524696" cy="938283"/>
          </a:xfrm>
          <a:prstGeom prst="rect">
            <a:avLst/>
          </a:prstGeom>
        </p:spPr>
        <p:txBody>
          <a:bodyPr wrap="square">
            <a:spAutoFit/>
          </a:bodyPr>
          <a:lstStyle/>
          <a:p>
            <a:pPr lvl="0" algn="ctr"/>
            <a:r>
              <a:rPr lang="en-US" dirty="0"/>
              <a:t>Output data to the screen or store for processing</a:t>
            </a:r>
            <a:endParaRPr lang="en-US" dirty="0">
              <a:latin typeface="Arial"/>
              <a:cs typeface="Arial"/>
            </a:endParaRPr>
          </a:p>
        </p:txBody>
      </p:sp>
    </p:spTree>
    <p:extLst>
      <p:ext uri="{BB962C8B-B14F-4D97-AF65-F5344CB8AC3E}">
        <p14:creationId xmlns:p14="http://schemas.microsoft.com/office/powerpoint/2010/main" val="79275420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Pig Relations</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11</a:t>
            </a:fld>
            <a:endParaRPr lang="en-US" dirty="0"/>
          </a:p>
        </p:txBody>
      </p:sp>
      <p:sp>
        <p:nvSpPr>
          <p:cNvPr id="5" name="Rounded Rectangle 4"/>
          <p:cNvSpPr/>
          <p:nvPr/>
        </p:nvSpPr>
        <p:spPr>
          <a:xfrm>
            <a:off x="5060226" y="4079681"/>
            <a:ext cx="3867320" cy="1019920"/>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6" name="Content Placeholder 2"/>
          <p:cNvSpPr txBox="1">
            <a:spLocks/>
          </p:cNvSpPr>
          <p:nvPr/>
        </p:nvSpPr>
        <p:spPr>
          <a:xfrm>
            <a:off x="341761" y="1868418"/>
            <a:ext cx="5180232" cy="4135640"/>
          </a:xfrm>
          <a:prstGeom prst="rect">
            <a:avLst/>
          </a:prstGeom>
        </p:spPr>
        <p:txBody>
          <a:bodyPr>
            <a:normAutofit fontScale="70000" lnSpcReduction="20000"/>
          </a:bodyPr>
          <a:lst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ヒラギノ角ゴ Pro W3" charset="-128"/>
                <a:cs typeface="ヒラギノ角ゴ Pro W3" charset="-128"/>
              </a:defRPr>
            </a:lvl1pPr>
            <a:lvl2pPr marL="742950" indent="-285750" algn="l" defTabSz="457200" rtl="0" eaLnBrk="1" fontAlgn="base" hangingPunct="1">
              <a:spcBef>
                <a:spcPct val="20000"/>
              </a:spcBef>
              <a:spcAft>
                <a:spcPct val="0"/>
              </a:spcAft>
              <a:buFont typeface="Arial" charset="0"/>
              <a:buChar char="–"/>
              <a:defRPr sz="2800" kern="1200">
                <a:solidFill>
                  <a:schemeClr val="tx1"/>
                </a:solidFill>
                <a:latin typeface="+mn-lt"/>
                <a:ea typeface="ヒラギノ角ゴ Pro W3" charset="-128"/>
                <a:cs typeface="ヒラギノ角ゴ Pro W3" charset="-128"/>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ヒラギノ角ゴ Pro W3" charset="-128"/>
                <a:cs typeface="ヒラギノ角ゴ Pro W3" charset="-128"/>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ヒラギノ角ゴ Pro W3" charset="-128"/>
                <a:cs typeface="ヒラギノ角ゴ Pro W3" charset="-128"/>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ヒラギノ角ゴ Pro W3" charset="-128"/>
                <a:cs typeface="ヒラギノ角ゴ Pro W3" charset="-128"/>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14350" indent="-514350">
              <a:buFont typeface="+mj-lt"/>
              <a:buAutoNum type="arabicPeriod"/>
            </a:pPr>
            <a:r>
              <a:rPr lang="en-US" smtClean="0"/>
              <a:t>A relation is a bag </a:t>
            </a:r>
            <a:br>
              <a:rPr lang="en-US" smtClean="0"/>
            </a:br>
            <a:r>
              <a:rPr lang="en-US" smtClean="0"/>
              <a:t>(more specifically, </a:t>
            </a:r>
            <a:br>
              <a:rPr lang="en-US" smtClean="0"/>
            </a:br>
            <a:r>
              <a:rPr lang="en-US" smtClean="0"/>
              <a:t>an outer bag).</a:t>
            </a:r>
          </a:p>
          <a:p>
            <a:pPr marL="0" indent="0">
              <a:buFont typeface="Arial" charset="0"/>
              <a:buNone/>
            </a:pPr>
            <a:endParaRPr lang="en-US" smtClean="0"/>
          </a:p>
          <a:p>
            <a:pPr marL="514350" indent="-514350">
              <a:buFont typeface="+mj-lt"/>
              <a:buAutoNum type="arabicPeriod"/>
            </a:pPr>
            <a:r>
              <a:rPr lang="en-US" smtClean="0"/>
              <a:t>A bag is a collection of </a:t>
            </a:r>
            <a:br>
              <a:rPr lang="en-US" smtClean="0"/>
            </a:br>
            <a:r>
              <a:rPr lang="en-US" smtClean="0"/>
              <a:t>unordered tuples </a:t>
            </a:r>
            <a:br>
              <a:rPr lang="en-US" smtClean="0"/>
            </a:br>
            <a:r>
              <a:rPr lang="en-US" smtClean="0"/>
              <a:t>(can be different sizes).</a:t>
            </a:r>
          </a:p>
          <a:p>
            <a:pPr marL="514350" indent="-514350">
              <a:buFont typeface="+mj-lt"/>
              <a:buAutoNum type="arabicPeriod"/>
            </a:pPr>
            <a:endParaRPr lang="en-US" smtClean="0"/>
          </a:p>
          <a:p>
            <a:pPr marL="514350" indent="-514350">
              <a:buFont typeface="+mj-lt"/>
              <a:buAutoNum type="arabicPeriod"/>
            </a:pPr>
            <a:r>
              <a:rPr lang="en-US" smtClean="0"/>
              <a:t>A tuple is an ordered </a:t>
            </a:r>
            <a:br>
              <a:rPr lang="en-US" smtClean="0"/>
            </a:br>
            <a:r>
              <a:rPr lang="en-US" smtClean="0"/>
              <a:t>set of fields.</a:t>
            </a:r>
          </a:p>
          <a:p>
            <a:pPr marL="514350" indent="-514350">
              <a:buFont typeface="+mj-lt"/>
              <a:buAutoNum type="arabicPeriod"/>
            </a:pPr>
            <a:endParaRPr lang="en-US" smtClean="0"/>
          </a:p>
          <a:p>
            <a:pPr marL="514350" indent="-514350">
              <a:buFont typeface="+mj-lt"/>
              <a:buAutoNum type="arabicPeriod"/>
            </a:pPr>
            <a:r>
              <a:rPr lang="en-US" smtClean="0"/>
              <a:t>A field is a piece of data.</a:t>
            </a:r>
          </a:p>
          <a:p>
            <a:pPr marL="0" indent="0">
              <a:buFont typeface="Arial" charset="0"/>
              <a:buNone/>
            </a:pPr>
            <a:endParaRPr lang="en-US" dirty="0"/>
          </a:p>
        </p:txBody>
      </p:sp>
      <p:sp>
        <p:nvSpPr>
          <p:cNvPr id="7" name="Rectangle 6"/>
          <p:cNvSpPr/>
          <p:nvPr/>
        </p:nvSpPr>
        <p:spPr>
          <a:xfrm>
            <a:off x="304928" y="1204494"/>
            <a:ext cx="6044844" cy="523220"/>
          </a:xfrm>
          <a:prstGeom prst="rect">
            <a:avLst/>
          </a:prstGeom>
        </p:spPr>
        <p:txBody>
          <a:bodyPr wrap="none">
            <a:spAutoFit/>
          </a:bodyPr>
          <a:lstStyle/>
          <a:p>
            <a:r>
              <a:rPr lang="en-US" sz="2800" dirty="0"/>
              <a:t>Pig Latin statements work with relations </a:t>
            </a:r>
          </a:p>
        </p:txBody>
      </p:sp>
      <p:sp>
        <p:nvSpPr>
          <p:cNvPr id="8" name="Rounded Rectangle 7"/>
          <p:cNvSpPr/>
          <p:nvPr/>
        </p:nvSpPr>
        <p:spPr>
          <a:xfrm>
            <a:off x="5214147" y="5599943"/>
            <a:ext cx="1231385" cy="577312"/>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smtClean="0"/>
              <a:t>Field</a:t>
            </a:r>
            <a:endParaRPr lang="en-US" b="1" dirty="0"/>
          </a:p>
        </p:txBody>
      </p:sp>
      <p:sp>
        <p:nvSpPr>
          <p:cNvPr id="9" name="Rounded Rectangle 8"/>
          <p:cNvSpPr/>
          <p:nvPr/>
        </p:nvSpPr>
        <p:spPr>
          <a:xfrm>
            <a:off x="5347304" y="4599263"/>
            <a:ext cx="1021263" cy="421818"/>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smtClean="0"/>
              <a:t>Field 1</a:t>
            </a:r>
            <a:endParaRPr lang="en-US" b="1" dirty="0"/>
          </a:p>
        </p:txBody>
      </p:sp>
      <p:sp>
        <p:nvSpPr>
          <p:cNvPr id="10" name="Rounded Rectangle 9"/>
          <p:cNvSpPr/>
          <p:nvPr/>
        </p:nvSpPr>
        <p:spPr>
          <a:xfrm>
            <a:off x="6557932" y="4604363"/>
            <a:ext cx="926583" cy="434411"/>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smtClean="0"/>
              <a:t>Field 2</a:t>
            </a:r>
            <a:endParaRPr lang="en-US" b="1" dirty="0"/>
          </a:p>
        </p:txBody>
      </p:sp>
      <p:sp>
        <p:nvSpPr>
          <p:cNvPr id="11" name="Rounded Rectangle 10"/>
          <p:cNvSpPr/>
          <p:nvPr/>
        </p:nvSpPr>
        <p:spPr>
          <a:xfrm>
            <a:off x="7691599" y="4576240"/>
            <a:ext cx="1024308" cy="480228"/>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smtClean="0"/>
              <a:t>Field 3</a:t>
            </a:r>
            <a:endParaRPr lang="en-US" b="1" dirty="0"/>
          </a:p>
        </p:txBody>
      </p:sp>
      <p:sp>
        <p:nvSpPr>
          <p:cNvPr id="12" name="TextBox 11"/>
          <p:cNvSpPr txBox="1"/>
          <p:nvPr/>
        </p:nvSpPr>
        <p:spPr>
          <a:xfrm>
            <a:off x="6676422" y="4079678"/>
            <a:ext cx="723275" cy="369332"/>
          </a:xfrm>
          <a:prstGeom prst="rect">
            <a:avLst/>
          </a:prstGeom>
          <a:noFill/>
        </p:spPr>
        <p:txBody>
          <a:bodyPr wrap="none" rtlCol="0">
            <a:spAutoFit/>
          </a:bodyPr>
          <a:lstStyle/>
          <a:p>
            <a:r>
              <a:rPr lang="en-US" b="1" dirty="0" smtClean="0"/>
              <a:t>Tuple</a:t>
            </a:r>
            <a:endParaRPr lang="en-US" b="1" dirty="0"/>
          </a:p>
        </p:txBody>
      </p:sp>
      <p:sp>
        <p:nvSpPr>
          <p:cNvPr id="13" name="Round Diagonal Corner Rectangle 12"/>
          <p:cNvSpPr/>
          <p:nvPr/>
        </p:nvSpPr>
        <p:spPr>
          <a:xfrm>
            <a:off x="5079466" y="2501691"/>
            <a:ext cx="3891367" cy="1116139"/>
          </a:xfrm>
          <a:prstGeom prst="round2Diag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ounded Rectangle 13"/>
          <p:cNvSpPr/>
          <p:nvPr/>
        </p:nvSpPr>
        <p:spPr>
          <a:xfrm>
            <a:off x="5271871" y="2959976"/>
            <a:ext cx="615692" cy="513665"/>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15" name="Rounded Rectangle 14"/>
          <p:cNvSpPr/>
          <p:nvPr/>
        </p:nvSpPr>
        <p:spPr>
          <a:xfrm>
            <a:off x="6673373" y="3001035"/>
            <a:ext cx="407094" cy="36662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16" name="Rounded Rectangle 15"/>
          <p:cNvSpPr/>
          <p:nvPr/>
        </p:nvSpPr>
        <p:spPr>
          <a:xfrm>
            <a:off x="7258686" y="2790346"/>
            <a:ext cx="907562" cy="757169"/>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17" name="Rounded Rectangle 16"/>
          <p:cNvSpPr/>
          <p:nvPr/>
        </p:nvSpPr>
        <p:spPr>
          <a:xfrm>
            <a:off x="5996913" y="2976585"/>
            <a:ext cx="521013" cy="434675"/>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18" name="Rounded Rectangle 17"/>
          <p:cNvSpPr/>
          <p:nvPr/>
        </p:nvSpPr>
        <p:spPr>
          <a:xfrm>
            <a:off x="8344233" y="3027302"/>
            <a:ext cx="506351" cy="422443"/>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19" name="TextBox 18"/>
          <p:cNvSpPr txBox="1"/>
          <p:nvPr/>
        </p:nvSpPr>
        <p:spPr>
          <a:xfrm>
            <a:off x="6655654" y="2538629"/>
            <a:ext cx="827337" cy="369332"/>
          </a:xfrm>
          <a:prstGeom prst="rect">
            <a:avLst/>
          </a:prstGeom>
          <a:noFill/>
        </p:spPr>
        <p:txBody>
          <a:bodyPr wrap="square" rtlCol="0">
            <a:spAutoFit/>
          </a:bodyPr>
          <a:lstStyle/>
          <a:p>
            <a:r>
              <a:rPr lang="en-US" b="1" dirty="0" smtClean="0"/>
              <a:t>Bag</a:t>
            </a:r>
            <a:endParaRPr lang="en-US" b="1" dirty="0"/>
          </a:p>
        </p:txBody>
      </p:sp>
    </p:spTree>
    <p:extLst>
      <p:ext uri="{BB962C8B-B14F-4D97-AF65-F5344CB8AC3E}">
        <p14:creationId xmlns:p14="http://schemas.microsoft.com/office/powerpoint/2010/main" val="117937757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p:cNvSpPr/>
          <p:nvPr/>
        </p:nvSpPr>
        <p:spPr>
          <a:xfrm>
            <a:off x="5060226" y="4079681"/>
            <a:ext cx="3867320" cy="1019920"/>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normAutofit fontScale="90000"/>
          </a:bodyPr>
          <a:lstStyle/>
          <a:p>
            <a:r>
              <a:rPr lang="en-US" dirty="0" smtClean="0"/>
              <a:t>Pig Relations</a:t>
            </a:r>
            <a:endParaRPr lang="en-US" dirty="0"/>
          </a:p>
        </p:txBody>
      </p:sp>
      <p:sp>
        <p:nvSpPr>
          <p:cNvPr id="3" name="Content Placeholder 2"/>
          <p:cNvSpPr>
            <a:spLocks noGrp="1"/>
          </p:cNvSpPr>
          <p:nvPr>
            <p:ph idx="1"/>
          </p:nvPr>
        </p:nvSpPr>
        <p:spPr>
          <a:xfrm>
            <a:off x="341761" y="1868418"/>
            <a:ext cx="5180232" cy="4135640"/>
          </a:xfrm>
        </p:spPr>
        <p:txBody>
          <a:bodyPr>
            <a:normAutofit fontScale="70000" lnSpcReduction="20000"/>
          </a:bodyPr>
          <a:lstStyle/>
          <a:p>
            <a:pPr marL="514350" indent="-514350">
              <a:buFont typeface="+mj-lt"/>
              <a:buAutoNum type="arabicPeriod"/>
            </a:pPr>
            <a:r>
              <a:rPr lang="en-US" dirty="0" smtClean="0"/>
              <a:t>A </a:t>
            </a:r>
            <a:r>
              <a:rPr lang="en-US" dirty="0"/>
              <a:t>relation is </a:t>
            </a:r>
            <a:r>
              <a:rPr lang="en-US" dirty="0" smtClean="0"/>
              <a:t>a </a:t>
            </a:r>
            <a:r>
              <a:rPr lang="en-US" dirty="0"/>
              <a:t>bag </a:t>
            </a:r>
            <a:r>
              <a:rPr lang="en-US" dirty="0" smtClean="0"/>
              <a:t/>
            </a:r>
            <a:br>
              <a:rPr lang="en-US" dirty="0" smtClean="0"/>
            </a:br>
            <a:r>
              <a:rPr lang="en-US" dirty="0" smtClean="0"/>
              <a:t>(</a:t>
            </a:r>
            <a:r>
              <a:rPr lang="en-US" dirty="0"/>
              <a:t>more specifically, </a:t>
            </a:r>
            <a:r>
              <a:rPr lang="en-US" dirty="0" smtClean="0"/>
              <a:t/>
            </a:r>
            <a:br>
              <a:rPr lang="en-US" dirty="0" smtClean="0"/>
            </a:br>
            <a:r>
              <a:rPr lang="en-US" dirty="0" smtClean="0"/>
              <a:t>an </a:t>
            </a:r>
            <a:r>
              <a:rPr lang="en-US" dirty="0"/>
              <a:t>outer bag)</a:t>
            </a:r>
            <a:r>
              <a:rPr lang="en-US" dirty="0" smtClean="0"/>
              <a:t>.</a:t>
            </a:r>
          </a:p>
          <a:p>
            <a:pPr marL="0" indent="0">
              <a:buNone/>
            </a:pPr>
            <a:endParaRPr lang="en-US" dirty="0" smtClean="0"/>
          </a:p>
          <a:p>
            <a:pPr marL="514350" indent="-514350">
              <a:buFont typeface="+mj-lt"/>
              <a:buAutoNum type="arabicPeriod"/>
            </a:pPr>
            <a:r>
              <a:rPr lang="en-US" dirty="0" smtClean="0"/>
              <a:t>A </a:t>
            </a:r>
            <a:r>
              <a:rPr lang="en-US" dirty="0"/>
              <a:t>bag is a collection of </a:t>
            </a:r>
            <a:r>
              <a:rPr lang="en-US" dirty="0" smtClean="0"/>
              <a:t/>
            </a:r>
            <a:br>
              <a:rPr lang="en-US" dirty="0" smtClean="0"/>
            </a:br>
            <a:r>
              <a:rPr lang="en-US" dirty="0" smtClean="0"/>
              <a:t>unordered tuples </a:t>
            </a:r>
            <a:br>
              <a:rPr lang="en-US" dirty="0" smtClean="0"/>
            </a:br>
            <a:r>
              <a:rPr lang="en-US" dirty="0" smtClean="0"/>
              <a:t>(can be different sizes).</a:t>
            </a:r>
            <a:endParaRPr lang="en-US" dirty="0"/>
          </a:p>
          <a:p>
            <a:pPr marL="514350" indent="-514350">
              <a:buFont typeface="+mj-lt"/>
              <a:buAutoNum type="arabicPeriod"/>
            </a:pPr>
            <a:endParaRPr lang="en-US" dirty="0" smtClean="0"/>
          </a:p>
          <a:p>
            <a:pPr marL="514350" indent="-514350">
              <a:buFont typeface="+mj-lt"/>
              <a:buAutoNum type="arabicPeriod"/>
            </a:pPr>
            <a:r>
              <a:rPr lang="en-US" dirty="0" smtClean="0"/>
              <a:t>A </a:t>
            </a:r>
            <a:r>
              <a:rPr lang="en-US" dirty="0"/>
              <a:t>tuple is an ordered </a:t>
            </a:r>
            <a:r>
              <a:rPr lang="en-US" dirty="0" smtClean="0"/>
              <a:t/>
            </a:r>
            <a:br>
              <a:rPr lang="en-US" dirty="0" smtClean="0"/>
            </a:br>
            <a:r>
              <a:rPr lang="en-US" dirty="0" smtClean="0"/>
              <a:t>set </a:t>
            </a:r>
            <a:r>
              <a:rPr lang="en-US" dirty="0"/>
              <a:t>of fields.</a:t>
            </a:r>
          </a:p>
          <a:p>
            <a:pPr marL="514350" indent="-514350">
              <a:buFont typeface="+mj-lt"/>
              <a:buAutoNum type="arabicPeriod"/>
            </a:pPr>
            <a:endParaRPr lang="en-US" dirty="0"/>
          </a:p>
          <a:p>
            <a:pPr marL="514350" indent="-514350">
              <a:buFont typeface="+mj-lt"/>
              <a:buAutoNum type="arabicPeriod"/>
            </a:pPr>
            <a:r>
              <a:rPr lang="en-US" dirty="0" smtClean="0"/>
              <a:t>A </a:t>
            </a:r>
            <a:r>
              <a:rPr lang="en-US" dirty="0"/>
              <a:t>field is a piece of data.</a:t>
            </a:r>
          </a:p>
          <a:p>
            <a:pPr marL="0" indent="0">
              <a:buNone/>
            </a:pPr>
            <a:endParaRPr lang="en-US" dirty="0"/>
          </a:p>
        </p:txBody>
      </p:sp>
      <p:sp>
        <p:nvSpPr>
          <p:cNvPr id="5" name="Rectangle 4"/>
          <p:cNvSpPr/>
          <p:nvPr/>
        </p:nvSpPr>
        <p:spPr>
          <a:xfrm>
            <a:off x="304928" y="1204494"/>
            <a:ext cx="6044844" cy="523220"/>
          </a:xfrm>
          <a:prstGeom prst="rect">
            <a:avLst/>
          </a:prstGeom>
        </p:spPr>
        <p:txBody>
          <a:bodyPr wrap="none">
            <a:spAutoFit/>
          </a:bodyPr>
          <a:lstStyle/>
          <a:p>
            <a:r>
              <a:rPr lang="en-US" sz="2800" dirty="0"/>
              <a:t>Pig Latin statements work with relations </a:t>
            </a:r>
          </a:p>
        </p:txBody>
      </p:sp>
      <p:sp>
        <p:nvSpPr>
          <p:cNvPr id="6" name="Rounded Rectangle 5"/>
          <p:cNvSpPr/>
          <p:nvPr/>
        </p:nvSpPr>
        <p:spPr>
          <a:xfrm>
            <a:off x="5214147" y="5599943"/>
            <a:ext cx="1231385" cy="577312"/>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smtClean="0"/>
              <a:t>Field</a:t>
            </a:r>
            <a:endParaRPr lang="en-US" b="1" dirty="0"/>
          </a:p>
        </p:txBody>
      </p:sp>
      <p:sp>
        <p:nvSpPr>
          <p:cNvPr id="10" name="Rounded Rectangle 9"/>
          <p:cNvSpPr/>
          <p:nvPr/>
        </p:nvSpPr>
        <p:spPr>
          <a:xfrm>
            <a:off x="5347304" y="4599263"/>
            <a:ext cx="1021263" cy="421818"/>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smtClean="0"/>
              <a:t>Field 1</a:t>
            </a:r>
            <a:endParaRPr lang="en-US" b="1" dirty="0"/>
          </a:p>
        </p:txBody>
      </p:sp>
      <p:sp>
        <p:nvSpPr>
          <p:cNvPr id="11" name="Rounded Rectangle 10"/>
          <p:cNvSpPr/>
          <p:nvPr/>
        </p:nvSpPr>
        <p:spPr>
          <a:xfrm>
            <a:off x="6557932" y="4604363"/>
            <a:ext cx="926583" cy="434411"/>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smtClean="0"/>
              <a:t>Field 2</a:t>
            </a:r>
            <a:endParaRPr lang="en-US" b="1" dirty="0"/>
          </a:p>
        </p:txBody>
      </p:sp>
      <p:sp>
        <p:nvSpPr>
          <p:cNvPr id="12" name="Rounded Rectangle 11"/>
          <p:cNvSpPr/>
          <p:nvPr/>
        </p:nvSpPr>
        <p:spPr>
          <a:xfrm>
            <a:off x="7691599" y="4576240"/>
            <a:ext cx="1024308" cy="480228"/>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smtClean="0"/>
              <a:t>Field 3</a:t>
            </a:r>
            <a:endParaRPr lang="en-US" b="1" dirty="0"/>
          </a:p>
        </p:txBody>
      </p:sp>
      <p:sp>
        <p:nvSpPr>
          <p:cNvPr id="14" name="TextBox 13"/>
          <p:cNvSpPr txBox="1"/>
          <p:nvPr/>
        </p:nvSpPr>
        <p:spPr>
          <a:xfrm>
            <a:off x="6676422" y="4079678"/>
            <a:ext cx="723275" cy="369332"/>
          </a:xfrm>
          <a:prstGeom prst="rect">
            <a:avLst/>
          </a:prstGeom>
          <a:noFill/>
        </p:spPr>
        <p:txBody>
          <a:bodyPr wrap="none" rtlCol="0">
            <a:spAutoFit/>
          </a:bodyPr>
          <a:lstStyle/>
          <a:p>
            <a:r>
              <a:rPr lang="en-US" b="1" dirty="0" smtClean="0"/>
              <a:t>Tuple</a:t>
            </a:r>
            <a:endParaRPr lang="en-US" b="1" dirty="0"/>
          </a:p>
        </p:txBody>
      </p:sp>
      <p:sp>
        <p:nvSpPr>
          <p:cNvPr id="16" name="Round Diagonal Corner Rectangle 15"/>
          <p:cNvSpPr/>
          <p:nvPr/>
        </p:nvSpPr>
        <p:spPr>
          <a:xfrm>
            <a:off x="5079466" y="2501691"/>
            <a:ext cx="3891367" cy="1116139"/>
          </a:xfrm>
          <a:prstGeom prst="round2Diag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Rounded Rectangle 16"/>
          <p:cNvSpPr/>
          <p:nvPr/>
        </p:nvSpPr>
        <p:spPr>
          <a:xfrm>
            <a:off x="5271871" y="2959976"/>
            <a:ext cx="615692" cy="513665"/>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23" name="Rounded Rectangle 22"/>
          <p:cNvSpPr/>
          <p:nvPr/>
        </p:nvSpPr>
        <p:spPr>
          <a:xfrm>
            <a:off x="6673373" y="3001035"/>
            <a:ext cx="407094" cy="366626"/>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24" name="Rounded Rectangle 23"/>
          <p:cNvSpPr/>
          <p:nvPr/>
        </p:nvSpPr>
        <p:spPr>
          <a:xfrm>
            <a:off x="7258686" y="2790346"/>
            <a:ext cx="907562" cy="757169"/>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25" name="Rounded Rectangle 24"/>
          <p:cNvSpPr/>
          <p:nvPr/>
        </p:nvSpPr>
        <p:spPr>
          <a:xfrm>
            <a:off x="5996913" y="2976585"/>
            <a:ext cx="521013" cy="434675"/>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26" name="Rounded Rectangle 25"/>
          <p:cNvSpPr/>
          <p:nvPr/>
        </p:nvSpPr>
        <p:spPr>
          <a:xfrm>
            <a:off x="8344233" y="3027302"/>
            <a:ext cx="506351" cy="422443"/>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dirty="0"/>
          </a:p>
        </p:txBody>
      </p:sp>
      <p:sp>
        <p:nvSpPr>
          <p:cNvPr id="27" name="TextBox 26"/>
          <p:cNvSpPr txBox="1"/>
          <p:nvPr/>
        </p:nvSpPr>
        <p:spPr>
          <a:xfrm>
            <a:off x="6655654" y="2538629"/>
            <a:ext cx="827337" cy="369332"/>
          </a:xfrm>
          <a:prstGeom prst="rect">
            <a:avLst/>
          </a:prstGeom>
          <a:noFill/>
        </p:spPr>
        <p:txBody>
          <a:bodyPr wrap="square" rtlCol="0">
            <a:spAutoFit/>
          </a:bodyPr>
          <a:lstStyle/>
          <a:p>
            <a:r>
              <a:rPr lang="en-US" b="1" dirty="0" smtClean="0"/>
              <a:t>Bag</a:t>
            </a:r>
            <a:endParaRPr lang="en-US" b="1" dirty="0"/>
          </a:p>
        </p:txBody>
      </p:sp>
    </p:spTree>
    <p:extLst>
      <p:ext uri="{BB962C8B-B14F-4D97-AF65-F5344CB8AC3E}">
        <p14:creationId xmlns:p14="http://schemas.microsoft.com/office/powerpoint/2010/main" val="182237264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Data Types</a:t>
            </a:r>
            <a:endParaRPr lang="en-US" dirty="0"/>
          </a:p>
        </p:txBody>
      </p:sp>
      <p:sp>
        <p:nvSpPr>
          <p:cNvPr id="3" name="Text Placeholder 2"/>
          <p:cNvSpPr>
            <a:spLocks noGrp="1"/>
          </p:cNvSpPr>
          <p:nvPr>
            <p:ph type="body" sz="quarter" idx="11"/>
          </p:nvPr>
        </p:nvSpPr>
        <p:spPr/>
        <p:txBody>
          <a:bodyPr/>
          <a:lstStyle/>
          <a:p>
            <a:r>
              <a:rPr lang="en-US" sz="2000" dirty="0" smtClean="0"/>
              <a:t>Scalars</a:t>
            </a:r>
          </a:p>
          <a:p>
            <a:pPr lvl="1"/>
            <a:r>
              <a:rPr lang="en-US" sz="1800" dirty="0" err="1" smtClean="0"/>
              <a:t>int</a:t>
            </a:r>
            <a:endParaRPr lang="en-US" sz="1800" dirty="0" smtClean="0"/>
          </a:p>
          <a:p>
            <a:pPr lvl="1"/>
            <a:r>
              <a:rPr lang="en-US" sz="1800" dirty="0" smtClean="0"/>
              <a:t>Long</a:t>
            </a:r>
          </a:p>
          <a:p>
            <a:pPr lvl="1"/>
            <a:r>
              <a:rPr lang="en-US" sz="1800" dirty="0" smtClean="0"/>
              <a:t>Float</a:t>
            </a:r>
          </a:p>
          <a:p>
            <a:pPr lvl="1"/>
            <a:r>
              <a:rPr lang="en-US" sz="1800" dirty="0" smtClean="0"/>
              <a:t>Double</a:t>
            </a:r>
          </a:p>
          <a:p>
            <a:pPr lvl="1"/>
            <a:endParaRPr lang="en-US" sz="1800" dirty="0" smtClean="0"/>
          </a:p>
          <a:p>
            <a:r>
              <a:rPr lang="en-US" sz="2000" dirty="0" smtClean="0"/>
              <a:t>Arrays</a:t>
            </a:r>
          </a:p>
          <a:p>
            <a:pPr lvl="1"/>
            <a:r>
              <a:rPr lang="en-US" sz="1800" dirty="0" err="1" smtClean="0"/>
              <a:t>chararray</a:t>
            </a:r>
            <a:endParaRPr lang="en-US" sz="1800" dirty="0" smtClean="0"/>
          </a:p>
          <a:p>
            <a:pPr lvl="1"/>
            <a:r>
              <a:rPr lang="en-US" sz="1800" dirty="0" err="1" smtClean="0"/>
              <a:t>Bytearray</a:t>
            </a:r>
            <a:endParaRPr lang="en-US" sz="1800" dirty="0" smtClean="0"/>
          </a:p>
          <a:p>
            <a:pPr lvl="1"/>
            <a:endParaRPr lang="en-US" sz="1800" dirty="0" smtClean="0"/>
          </a:p>
          <a:p>
            <a:r>
              <a:rPr lang="en-US" sz="2000" dirty="0" smtClean="0"/>
              <a:t>Complex Data Type</a:t>
            </a:r>
          </a:p>
          <a:p>
            <a:pPr lvl="1"/>
            <a:r>
              <a:rPr lang="en-US" sz="1800" dirty="0" smtClean="0"/>
              <a:t>tuple (19,2)</a:t>
            </a:r>
          </a:p>
          <a:p>
            <a:pPr lvl="1"/>
            <a:r>
              <a:rPr lang="en-US" sz="1800" dirty="0" smtClean="0"/>
              <a:t>Bag { (19,2), (18,1)}</a:t>
            </a:r>
          </a:p>
          <a:p>
            <a:pPr lvl="1"/>
            <a:r>
              <a:rPr lang="en-US" sz="1800" dirty="0" smtClean="0"/>
              <a:t>Map [</a:t>
            </a:r>
            <a:r>
              <a:rPr lang="en-US" sz="1800" dirty="0" err="1" smtClean="0"/>
              <a:t>open#apache,hortonwords#HDP</a:t>
            </a:r>
            <a:r>
              <a:rPr lang="en-US" sz="1800" dirty="0" smtClean="0"/>
              <a:t>]</a:t>
            </a:r>
          </a:p>
          <a:p>
            <a:pPr lvl="1"/>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13</a:t>
            </a:fld>
            <a:endParaRPr lang="en-US" dirty="0"/>
          </a:p>
        </p:txBody>
      </p:sp>
    </p:spTree>
    <p:extLst>
      <p:ext uri="{BB962C8B-B14F-4D97-AF65-F5344CB8AC3E}">
        <p14:creationId xmlns:p14="http://schemas.microsoft.com/office/powerpoint/2010/main" val="30683223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Pig: Sample Relational Operators</a:t>
            </a:r>
            <a:endParaRPr lang="en-US" dirty="0"/>
          </a:p>
        </p:txBody>
      </p:sp>
      <p:sp>
        <p:nvSpPr>
          <p:cNvPr id="3" name="Text Placeholder 2"/>
          <p:cNvSpPr>
            <a:spLocks noGrp="1"/>
          </p:cNvSpPr>
          <p:nvPr>
            <p:ph type="body" sz="quarter" idx="11"/>
          </p:nvPr>
        </p:nvSpPr>
        <p:spPr/>
        <p:txBody>
          <a:bodyPr/>
          <a:lstStyle/>
          <a:p>
            <a:r>
              <a:rPr lang="en-US" b="0" dirty="0" smtClean="0"/>
              <a:t>load	</a:t>
            </a:r>
          </a:p>
          <a:p>
            <a:r>
              <a:rPr lang="en-US" b="0" dirty="0"/>
              <a:t>join alias by </a:t>
            </a:r>
            <a:r>
              <a:rPr lang="en-US" b="0" dirty="0" smtClean="0"/>
              <a:t>expression</a:t>
            </a:r>
          </a:p>
          <a:p>
            <a:r>
              <a:rPr lang="en-US" b="0" dirty="0" err="1" smtClean="0"/>
              <a:t>foreach</a:t>
            </a:r>
            <a:r>
              <a:rPr lang="en-US" b="0" dirty="0" smtClean="0"/>
              <a:t> alias generate expression</a:t>
            </a:r>
          </a:p>
          <a:p>
            <a:r>
              <a:rPr lang="en-US" b="0" dirty="0"/>
              <a:t>f</a:t>
            </a:r>
            <a:r>
              <a:rPr lang="en-US" b="0" dirty="0" smtClean="0"/>
              <a:t>ilter alias by expression</a:t>
            </a:r>
          </a:p>
          <a:p>
            <a:r>
              <a:rPr lang="en-US" b="0" dirty="0" smtClean="0"/>
              <a:t>group alias by expression</a:t>
            </a:r>
          </a:p>
          <a:p>
            <a:r>
              <a:rPr lang="en-US" b="0" dirty="0" smtClean="0"/>
              <a:t>order alias </a:t>
            </a:r>
            <a:r>
              <a:rPr lang="en-US" b="0" dirty="0"/>
              <a:t>by </a:t>
            </a:r>
            <a:r>
              <a:rPr lang="en-US" b="0" dirty="0" smtClean="0"/>
              <a:t>expression</a:t>
            </a:r>
          </a:p>
          <a:p>
            <a:r>
              <a:rPr lang="en-US" b="0" dirty="0" smtClean="0"/>
              <a:t>limit alias n</a:t>
            </a:r>
          </a:p>
          <a:p>
            <a:r>
              <a:rPr lang="en-US" b="0" dirty="0" smtClean="0"/>
              <a:t>sample alias fraction</a:t>
            </a:r>
          </a:p>
          <a:p>
            <a:r>
              <a:rPr lang="en-US" b="0" dirty="0" smtClean="0"/>
              <a:t>store</a:t>
            </a:r>
          </a:p>
          <a:p>
            <a:r>
              <a:rPr lang="en-US" b="0" dirty="0" smtClean="0"/>
              <a:t>dump</a:t>
            </a:r>
          </a:p>
          <a:p>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14</a:t>
            </a:fld>
            <a:endParaRPr lang="en-US" dirty="0"/>
          </a:p>
        </p:txBody>
      </p:sp>
    </p:spTree>
    <p:extLst>
      <p:ext uri="{BB962C8B-B14F-4D97-AF65-F5344CB8AC3E}">
        <p14:creationId xmlns:p14="http://schemas.microsoft.com/office/powerpoint/2010/main" val="15843253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Sample Built In Functions</a:t>
            </a:r>
            <a:endParaRPr lang="en-US" dirty="0"/>
          </a:p>
        </p:txBody>
      </p:sp>
      <p:sp>
        <p:nvSpPr>
          <p:cNvPr id="3" name="Text Placeholder 2"/>
          <p:cNvSpPr>
            <a:spLocks noGrp="1"/>
          </p:cNvSpPr>
          <p:nvPr>
            <p:ph type="body" sz="quarter" idx="11"/>
          </p:nvPr>
        </p:nvSpPr>
        <p:spPr/>
        <p:txBody>
          <a:bodyPr/>
          <a:lstStyle/>
          <a:p>
            <a:r>
              <a:rPr lang="en-US" dirty="0" smtClean="0"/>
              <a:t>AVG</a:t>
            </a:r>
          </a:p>
          <a:p>
            <a:r>
              <a:rPr lang="en-US" dirty="0" smtClean="0"/>
              <a:t>COUNT</a:t>
            </a:r>
          </a:p>
          <a:p>
            <a:r>
              <a:rPr lang="en-US" dirty="0" smtClean="0"/>
              <a:t>CONCAT</a:t>
            </a:r>
          </a:p>
          <a:p>
            <a:r>
              <a:rPr lang="en-US" dirty="0" smtClean="0"/>
              <a:t>MAX</a:t>
            </a:r>
          </a:p>
          <a:p>
            <a:r>
              <a:rPr lang="en-US" dirty="0" smtClean="0"/>
              <a:t>SUM</a:t>
            </a:r>
          </a:p>
          <a:p>
            <a:r>
              <a:rPr lang="en-US" dirty="0" smtClean="0"/>
              <a:t>SIZE</a:t>
            </a:r>
          </a:p>
          <a:p>
            <a:r>
              <a:rPr lang="en-US" dirty="0" smtClean="0"/>
              <a:t>TOKENIZE</a:t>
            </a:r>
          </a:p>
          <a:p>
            <a:r>
              <a:rPr lang="en-US" dirty="0" smtClean="0"/>
              <a:t>REGEX_EXTRACT</a:t>
            </a:r>
          </a:p>
          <a:p>
            <a:r>
              <a:rPr lang="en-US" dirty="0" smtClean="0"/>
              <a:t>SUBSTRING</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15</a:t>
            </a:fld>
            <a:endParaRPr lang="en-US" dirty="0"/>
          </a:p>
        </p:txBody>
      </p:sp>
    </p:spTree>
    <p:extLst>
      <p:ext uri="{BB962C8B-B14F-4D97-AF65-F5344CB8AC3E}">
        <p14:creationId xmlns:p14="http://schemas.microsoft.com/office/powerpoint/2010/main" val="33097203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Examples</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16</a:t>
            </a:fld>
            <a:endParaRPr lang="en-US" dirty="0"/>
          </a:p>
        </p:txBody>
      </p:sp>
      <p:sp>
        <p:nvSpPr>
          <p:cNvPr id="5" name="Text Placeholder 4"/>
          <p:cNvSpPr>
            <a:spLocks noGrp="1"/>
          </p:cNvSpPr>
          <p:nvPr>
            <p:ph type="body" sz="quarter" idx="11"/>
          </p:nvPr>
        </p:nvSpPr>
        <p:spPr>
          <a:xfrm>
            <a:off x="537902" y="1165225"/>
            <a:ext cx="8229600" cy="2478878"/>
          </a:xfrm>
          <a:prstGeom prst="roundRect">
            <a:avLst/>
          </a:prstGeom>
          <a:ln/>
        </p:spPr>
        <p:style>
          <a:lnRef idx="1">
            <a:schemeClr val="dk1"/>
          </a:lnRef>
          <a:fillRef idx="2">
            <a:schemeClr val="dk1"/>
          </a:fillRef>
          <a:effectRef idx="1">
            <a:schemeClr val="dk1"/>
          </a:effectRef>
          <a:fontRef idx="minor">
            <a:schemeClr val="dk1"/>
          </a:fontRef>
        </p:style>
        <p:txBody>
          <a:bodyPr/>
          <a:lstStyle/>
          <a:p>
            <a:pPr marL="0" indent="0">
              <a:buNone/>
            </a:pPr>
            <a:r>
              <a:rPr lang="en-US" sz="2000" dirty="0" err="1" smtClean="0"/>
              <a:t>logevents</a:t>
            </a:r>
            <a:r>
              <a:rPr lang="en-US" sz="2000" dirty="0" smtClean="0"/>
              <a:t> </a:t>
            </a:r>
            <a:r>
              <a:rPr lang="en-US" sz="2000" dirty="0"/>
              <a:t>= LOAD 'input/my.log' </a:t>
            </a:r>
            <a:r>
              <a:rPr lang="en-US" sz="2000" dirty="0" smtClean="0"/>
              <a:t>AS (date:chararray, </a:t>
            </a:r>
            <a:r>
              <a:rPr lang="en-US" sz="2000" dirty="0"/>
              <a:t>level:chararray, code:int, </a:t>
            </a:r>
            <a:r>
              <a:rPr lang="en-US" sz="2000" dirty="0" smtClean="0"/>
              <a:t>message:chararray</a:t>
            </a:r>
            <a:r>
              <a:rPr lang="en-US" sz="2000" dirty="0"/>
              <a:t>);</a:t>
            </a:r>
          </a:p>
          <a:p>
            <a:pPr marL="0" indent="0">
              <a:buNone/>
            </a:pPr>
            <a:r>
              <a:rPr lang="en-US" sz="2000" dirty="0"/>
              <a:t>severe = FILTER logevents BY (level == 'severe’</a:t>
            </a:r>
          </a:p>
          <a:p>
            <a:pPr marL="0" indent="0">
              <a:buNone/>
            </a:pPr>
            <a:r>
              <a:rPr lang="en-US" sz="2000" dirty="0"/>
              <a:t>                              		        AND  code &gt;= 500);</a:t>
            </a:r>
          </a:p>
          <a:p>
            <a:pPr marL="0" indent="0">
              <a:buNone/>
            </a:pPr>
            <a:r>
              <a:rPr lang="en-US" sz="2000" dirty="0"/>
              <a:t>grouped = GROUP severe BY code;</a:t>
            </a:r>
          </a:p>
          <a:p>
            <a:pPr marL="0" indent="0">
              <a:buNone/>
            </a:pPr>
            <a:r>
              <a:rPr lang="en-US" sz="2000" dirty="0"/>
              <a:t>STORE grouped INTO 'output/severeevents’</a:t>
            </a:r>
            <a:r>
              <a:rPr lang="en-US" sz="2000" dirty="0" smtClean="0"/>
              <a:t>;</a:t>
            </a:r>
            <a:endParaRPr lang="en-US" sz="2000" dirty="0"/>
          </a:p>
        </p:txBody>
      </p:sp>
      <p:sp>
        <p:nvSpPr>
          <p:cNvPr id="6" name="Rounded Rectangle 5"/>
          <p:cNvSpPr/>
          <p:nvPr/>
        </p:nvSpPr>
        <p:spPr>
          <a:xfrm>
            <a:off x="457200" y="3876936"/>
            <a:ext cx="8181051" cy="2245357"/>
          </a:xfrm>
          <a:prstGeom prst="roundRect">
            <a:avLst/>
          </a:prstGeom>
          <a:ln/>
        </p:spPr>
        <p:style>
          <a:lnRef idx="1">
            <a:schemeClr val="dk1"/>
          </a:lnRef>
          <a:fillRef idx="2">
            <a:schemeClr val="dk1"/>
          </a:fillRef>
          <a:effectRef idx="1">
            <a:schemeClr val="dk1"/>
          </a:effectRef>
          <a:fontRef idx="minor">
            <a:schemeClr val="dk1"/>
          </a:fontRef>
        </p:style>
        <p:txBody>
          <a:bodyPr/>
          <a:lstStyle/>
          <a:p>
            <a:r>
              <a:rPr lang="en-US" sz="2000" b="1" dirty="0" smtClean="0"/>
              <a:t>e1 </a:t>
            </a:r>
            <a:r>
              <a:rPr lang="en-US" sz="2000" b="1" dirty="0"/>
              <a:t>= LOAD 'pig/input/File1' USING PigStorage(',') </a:t>
            </a:r>
          </a:p>
          <a:p>
            <a:r>
              <a:rPr lang="en-US" sz="2000" b="1" dirty="0"/>
              <a:t>      AS (name:chararray,age:int, zip:int,salary:double);</a:t>
            </a:r>
          </a:p>
          <a:p>
            <a:r>
              <a:rPr lang="en-US" sz="2000" b="1" dirty="0"/>
              <a:t>f = FOREACH e1 GENERATE age, salary;</a:t>
            </a:r>
          </a:p>
          <a:p>
            <a:r>
              <a:rPr lang="en-US" sz="2000" b="1" dirty="0" smtClean="0"/>
              <a:t>g = order f by age</a:t>
            </a:r>
            <a:endParaRPr lang="en-US" sz="2000" b="1" dirty="0"/>
          </a:p>
          <a:p>
            <a:r>
              <a:rPr lang="en-US" sz="2000" b="1" dirty="0"/>
              <a:t>DUMP </a:t>
            </a:r>
            <a:r>
              <a:rPr lang="en-US" sz="2000" b="1" dirty="0" smtClean="0"/>
              <a:t>g;</a:t>
            </a:r>
            <a:endParaRPr lang="en-US" sz="2000" b="1" dirty="0"/>
          </a:p>
        </p:txBody>
      </p:sp>
      <p:sp>
        <p:nvSpPr>
          <p:cNvPr id="3" name="TextBox 2"/>
          <p:cNvSpPr txBox="1"/>
          <p:nvPr/>
        </p:nvSpPr>
        <p:spPr>
          <a:xfrm rot="19122602">
            <a:off x="6881417" y="1809796"/>
            <a:ext cx="3132667" cy="914400"/>
          </a:xfrm>
          <a:prstGeom prst="rect">
            <a:avLst/>
          </a:prstGeom>
        </p:spPr>
        <p:txBody>
          <a:bodyPr vert="horz" wrap="none" lIns="91440" tIns="45720" rIns="91440" bIns="45720" rtlCol="0">
            <a:norm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kumimoji="0" lang="en-US" sz="1800" b="1" i="0" u="none" strike="noStrike" kern="1200" cap="none" spc="0" normalizeH="0" baseline="0" noProof="0" dirty="0" smtClean="0">
                <a:ln>
                  <a:noFill/>
                </a:ln>
                <a:solidFill>
                  <a:srgbClr val="69BE28"/>
                </a:solidFill>
                <a:effectLst/>
                <a:uLnTx/>
                <a:uFillTx/>
                <a:latin typeface="+mn-lt"/>
                <a:ea typeface="+mn-ea"/>
                <a:cs typeface="+mn-cs"/>
              </a:rPr>
              <a:t>FILTER &amp; GROUP</a:t>
            </a:r>
          </a:p>
        </p:txBody>
      </p:sp>
      <p:sp>
        <p:nvSpPr>
          <p:cNvPr id="7" name="TextBox 6"/>
          <p:cNvSpPr txBox="1"/>
          <p:nvPr/>
        </p:nvSpPr>
        <p:spPr>
          <a:xfrm rot="19122602">
            <a:off x="6465471" y="4564010"/>
            <a:ext cx="3132667" cy="914400"/>
          </a:xfrm>
          <a:prstGeom prst="rect">
            <a:avLst/>
          </a:prstGeom>
        </p:spPr>
        <p:txBody>
          <a:bodyPr vert="horz" wrap="none" lIns="91440" tIns="45720" rIns="91440" bIns="45720" rtlCol="0">
            <a:norm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kumimoji="0" lang="en-US" sz="1800" b="1" i="0" u="none" strike="noStrike" kern="1200" cap="none" spc="0" normalizeH="0" baseline="0" noProof="0" dirty="0" smtClean="0">
                <a:ln>
                  <a:noFill/>
                </a:ln>
                <a:solidFill>
                  <a:srgbClr val="69BE28"/>
                </a:solidFill>
                <a:effectLst/>
                <a:uLnTx/>
                <a:uFillTx/>
                <a:latin typeface="+mn-lt"/>
                <a:ea typeface="+mn-ea"/>
                <a:cs typeface="+mn-cs"/>
              </a:rPr>
              <a:t>FOREACH &amp; ORDER</a:t>
            </a:r>
          </a:p>
        </p:txBody>
      </p:sp>
    </p:spTree>
    <p:extLst>
      <p:ext uri="{BB962C8B-B14F-4D97-AF65-F5344CB8AC3E}">
        <p14:creationId xmlns:p14="http://schemas.microsoft.com/office/powerpoint/2010/main" val="34485329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Pig Examples</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17</a:t>
            </a:fld>
            <a:endParaRPr lang="en-US" dirty="0"/>
          </a:p>
        </p:txBody>
      </p:sp>
      <p:sp>
        <p:nvSpPr>
          <p:cNvPr id="7" name="Rounded Rectangle 6"/>
          <p:cNvSpPr/>
          <p:nvPr/>
        </p:nvSpPr>
        <p:spPr>
          <a:xfrm>
            <a:off x="493484" y="4519235"/>
            <a:ext cx="8181051" cy="1485976"/>
          </a:xfrm>
          <a:prstGeom prst="roundRect">
            <a:avLst/>
          </a:prstGeom>
          <a:ln/>
        </p:spPr>
        <p:style>
          <a:lnRef idx="1">
            <a:schemeClr val="dk1"/>
          </a:lnRef>
          <a:fillRef idx="2">
            <a:schemeClr val="dk1"/>
          </a:fillRef>
          <a:effectRef idx="1">
            <a:schemeClr val="dk1"/>
          </a:effectRef>
          <a:fontRef idx="minor">
            <a:schemeClr val="dk1"/>
          </a:fontRef>
        </p:style>
        <p:txBody>
          <a:bodyPr/>
          <a:lstStyle/>
          <a:p>
            <a:r>
              <a:rPr lang="en-US" b="1" dirty="0"/>
              <a:t>employees = LOAD 'pig/input/File1' USING PigStorage(',') </a:t>
            </a:r>
          </a:p>
          <a:p>
            <a:r>
              <a:rPr lang="en-US" b="1" dirty="0"/>
              <a:t>      AS (name:chararray,age:int, zip:int,salary:double);</a:t>
            </a:r>
          </a:p>
          <a:p>
            <a:r>
              <a:rPr lang="en-US" b="1" dirty="0"/>
              <a:t>agegroup = GROUP employees BY age;        </a:t>
            </a:r>
          </a:p>
          <a:p>
            <a:r>
              <a:rPr lang="en-US" b="1" dirty="0"/>
              <a:t>h = LIMIT agegroup 100;</a:t>
            </a:r>
          </a:p>
        </p:txBody>
      </p:sp>
      <p:sp>
        <p:nvSpPr>
          <p:cNvPr id="8" name="Text Placeholder 4"/>
          <p:cNvSpPr>
            <a:spLocks noGrp="1"/>
          </p:cNvSpPr>
          <p:nvPr>
            <p:ph type="body" sz="quarter" idx="11"/>
          </p:nvPr>
        </p:nvSpPr>
        <p:spPr>
          <a:xfrm>
            <a:off x="457200" y="1165225"/>
            <a:ext cx="8229600" cy="3025775"/>
          </a:xfrm>
          <a:prstGeom prst="roundRect">
            <a:avLst/>
          </a:prstGeom>
          <a:ln/>
        </p:spPr>
        <p:style>
          <a:lnRef idx="1">
            <a:schemeClr val="dk1"/>
          </a:lnRef>
          <a:fillRef idx="2">
            <a:schemeClr val="dk1"/>
          </a:fillRef>
          <a:effectRef idx="1">
            <a:schemeClr val="dk1"/>
          </a:effectRef>
          <a:fontRef idx="minor">
            <a:schemeClr val="dk1"/>
          </a:fontRef>
        </p:style>
        <p:txBody>
          <a:bodyPr/>
          <a:lstStyle/>
          <a:p>
            <a:r>
              <a:rPr lang="en-US" sz="2000" dirty="0"/>
              <a:t>e1 = LOAD 'pig/input/File1' USING PigStorage(',') </a:t>
            </a:r>
          </a:p>
          <a:p>
            <a:r>
              <a:rPr lang="en-US" sz="2000" dirty="0"/>
              <a:t>       AS (name:chararray, age:int, zip:int</a:t>
            </a:r>
            <a:r>
              <a:rPr lang="en-US" sz="2000" dirty="0" smtClean="0"/>
              <a:t>, salary:double</a:t>
            </a:r>
            <a:r>
              <a:rPr lang="en-US" sz="2000" dirty="0"/>
              <a:t>);</a:t>
            </a:r>
          </a:p>
          <a:p>
            <a:r>
              <a:rPr lang="en-US" sz="2000" dirty="0"/>
              <a:t>e2 = LOAD 'pig/input/File2' USING PigStorage(',') </a:t>
            </a:r>
          </a:p>
          <a:p>
            <a:r>
              <a:rPr lang="en-US" sz="2000" dirty="0"/>
              <a:t>       AS (name:chararray, phone:chararray);</a:t>
            </a:r>
          </a:p>
          <a:p>
            <a:r>
              <a:rPr lang="en-US" sz="2000" dirty="0"/>
              <a:t>e3 = JOIN e1 BY name, e2 BY name;</a:t>
            </a:r>
          </a:p>
          <a:p>
            <a:r>
              <a:rPr lang="en-US" sz="2000" dirty="0"/>
              <a:t>DESCRIBE e3;</a:t>
            </a:r>
          </a:p>
          <a:p>
            <a:r>
              <a:rPr lang="en-US" sz="2000" dirty="0"/>
              <a:t>DUMP e3</a:t>
            </a:r>
            <a:r>
              <a:rPr lang="en-US" sz="2800" dirty="0"/>
              <a:t>;</a:t>
            </a:r>
          </a:p>
        </p:txBody>
      </p:sp>
      <p:sp>
        <p:nvSpPr>
          <p:cNvPr id="10" name="TextBox 9"/>
          <p:cNvSpPr txBox="1"/>
          <p:nvPr/>
        </p:nvSpPr>
        <p:spPr>
          <a:xfrm rot="19122602">
            <a:off x="7475382" y="2350572"/>
            <a:ext cx="1836524" cy="914400"/>
          </a:xfrm>
          <a:prstGeom prst="rect">
            <a:avLst/>
          </a:prstGeom>
        </p:spPr>
        <p:txBody>
          <a:bodyPr vert="horz" wrap="none" lIns="91440" tIns="45720" rIns="91440" bIns="45720" rtlCol="0">
            <a:norm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kumimoji="0" lang="en-US" sz="1800" b="1" i="0" u="none" strike="noStrike" kern="1200" cap="none" spc="0" normalizeH="0" baseline="0" noProof="0" dirty="0" smtClean="0">
                <a:ln>
                  <a:noFill/>
                </a:ln>
                <a:solidFill>
                  <a:srgbClr val="69BE28"/>
                </a:solidFill>
                <a:effectLst/>
                <a:uLnTx/>
                <a:uFillTx/>
                <a:latin typeface="+mn-lt"/>
                <a:ea typeface="+mn-ea"/>
                <a:cs typeface="+mn-cs"/>
              </a:rPr>
              <a:t>JOIN</a:t>
            </a:r>
          </a:p>
        </p:txBody>
      </p:sp>
      <p:sp>
        <p:nvSpPr>
          <p:cNvPr id="11" name="TextBox 10"/>
          <p:cNvSpPr txBox="1"/>
          <p:nvPr/>
        </p:nvSpPr>
        <p:spPr>
          <a:xfrm rot="19122602">
            <a:off x="7264980" y="4765271"/>
            <a:ext cx="1587967" cy="914400"/>
          </a:xfrm>
          <a:prstGeom prst="rect">
            <a:avLst/>
          </a:prstGeom>
        </p:spPr>
        <p:txBody>
          <a:bodyPr vert="horz" wrap="none" lIns="91440" tIns="45720" rIns="91440" bIns="45720" rtlCol="0">
            <a:norm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kumimoji="0" lang="en-US" sz="1800" b="1" i="0" u="none" strike="noStrike" kern="1200" cap="none" spc="0" normalizeH="0" baseline="0" noProof="0" dirty="0" smtClean="0">
                <a:ln>
                  <a:noFill/>
                </a:ln>
                <a:solidFill>
                  <a:srgbClr val="69BE28"/>
                </a:solidFill>
                <a:effectLst/>
                <a:uLnTx/>
                <a:uFillTx/>
                <a:latin typeface="+mn-lt"/>
                <a:ea typeface="+mn-ea"/>
                <a:cs typeface="+mn-cs"/>
              </a:rPr>
              <a:t>GROUP</a:t>
            </a:r>
          </a:p>
        </p:txBody>
      </p:sp>
    </p:spTree>
    <p:extLst>
      <p:ext uri="{BB962C8B-B14F-4D97-AF65-F5344CB8AC3E}">
        <p14:creationId xmlns:p14="http://schemas.microsoft.com/office/powerpoint/2010/main" val="39541487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Hortonworks</a:t>
            </a:r>
            <a:endParaRPr lang="en-US" dirty="0"/>
          </a:p>
        </p:txBody>
      </p:sp>
      <p:sp>
        <p:nvSpPr>
          <p:cNvPr id="3" name="Text Placeholder 2"/>
          <p:cNvSpPr>
            <a:spLocks noGrp="1"/>
          </p:cNvSpPr>
          <p:nvPr>
            <p:ph type="body" sz="quarter" idx="11"/>
          </p:nvPr>
        </p:nvSpPr>
        <p:spPr/>
        <p:txBody>
          <a:bodyPr/>
          <a:lstStyle/>
          <a:p>
            <a:pPr marL="344488" indent="-344488"/>
            <a:r>
              <a:rPr lang="en-US" dirty="0">
                <a:solidFill>
                  <a:schemeClr val="bg1">
                    <a:lumMod val="50000"/>
                    <a:lumOff val="50000"/>
                  </a:schemeClr>
                </a:solidFill>
              </a:rPr>
              <a:t>Pig</a:t>
            </a:r>
          </a:p>
          <a:p>
            <a:pPr marL="344488" indent="-344488"/>
            <a:endParaRPr lang="en-US" dirty="0">
              <a:solidFill>
                <a:schemeClr val="bg1">
                  <a:lumMod val="50000"/>
                  <a:lumOff val="50000"/>
                </a:schemeClr>
              </a:solidFill>
            </a:endParaRPr>
          </a:p>
          <a:p>
            <a:pPr marL="344488" indent="-344488"/>
            <a:r>
              <a:rPr lang="en-US" dirty="0" smtClean="0">
                <a:solidFill>
                  <a:schemeClr val="bg1"/>
                </a:solidFill>
              </a:rPr>
              <a:t>Hive</a:t>
            </a:r>
          </a:p>
          <a:p>
            <a:pPr marL="344488" indent="-344488"/>
            <a:endParaRPr lang="en-US" dirty="0">
              <a:solidFill>
                <a:schemeClr val="bg1"/>
              </a:solidFill>
            </a:endParaRPr>
          </a:p>
          <a:p>
            <a:pPr marL="344488" indent="-344488"/>
            <a:r>
              <a:rPr lang="en-US" dirty="0" err="1" smtClean="0">
                <a:solidFill>
                  <a:schemeClr val="bg1">
                    <a:lumMod val="50000"/>
                    <a:lumOff val="50000"/>
                  </a:schemeClr>
                </a:solidFill>
              </a:rPr>
              <a:t>HCatalog</a:t>
            </a:r>
            <a:endParaRPr lang="en-US" dirty="0" smtClean="0">
              <a:solidFill>
                <a:schemeClr val="bg1">
                  <a:lumMod val="50000"/>
                  <a:lumOff val="50000"/>
                </a:schemeClr>
              </a:solidFill>
            </a:endParaRPr>
          </a:p>
          <a:p>
            <a:pPr marL="344488" indent="-344488"/>
            <a:endParaRPr lang="en-US" dirty="0">
              <a:solidFill>
                <a:schemeClr val="bg1">
                  <a:lumMod val="50000"/>
                  <a:lumOff val="50000"/>
                </a:schemeClr>
              </a:solidFill>
            </a:endParaRPr>
          </a:p>
          <a:p>
            <a:pPr marL="344488" indent="-344488"/>
            <a:r>
              <a:rPr lang="en-US" dirty="0" smtClean="0">
                <a:solidFill>
                  <a:schemeClr val="bg1">
                    <a:lumMod val="50000"/>
                    <a:lumOff val="50000"/>
                  </a:schemeClr>
                </a:solidFill>
              </a:rPr>
              <a:t>REST </a:t>
            </a:r>
            <a:r>
              <a:rPr lang="en-US" dirty="0" err="1" smtClean="0">
                <a:solidFill>
                  <a:schemeClr val="bg1">
                    <a:lumMod val="50000"/>
                    <a:lumOff val="50000"/>
                  </a:schemeClr>
                </a:solidFill>
              </a:rPr>
              <a:t>Serives</a:t>
            </a:r>
            <a:endParaRPr lang="en-US" dirty="0" smtClean="0">
              <a:solidFill>
                <a:schemeClr val="bg1">
                  <a:lumMod val="50000"/>
                  <a:lumOff val="50000"/>
                </a:schemeClr>
              </a:solidFill>
            </a:endParaRPr>
          </a:p>
          <a:p>
            <a:pPr marL="344488" indent="-344488"/>
            <a:endParaRPr lang="en-US" dirty="0">
              <a:solidFill>
                <a:schemeClr val="bg1">
                  <a:lumMod val="50000"/>
                  <a:lumOff val="50000"/>
                </a:schemeClr>
              </a:solidFill>
            </a:endParaRP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18</a:t>
            </a:fld>
            <a:endParaRPr lang="en-US" dirty="0"/>
          </a:p>
        </p:txBody>
      </p:sp>
    </p:spTree>
    <p:extLst>
      <p:ext uri="{BB962C8B-B14F-4D97-AF65-F5344CB8AC3E}">
        <p14:creationId xmlns:p14="http://schemas.microsoft.com/office/powerpoint/2010/main" val="192541535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758524" y="5044300"/>
            <a:ext cx="4322637" cy="689000"/>
            <a:chOff x="758524" y="5044300"/>
            <a:chExt cx="4322637" cy="689000"/>
          </a:xfrm>
        </p:grpSpPr>
        <p:sp>
          <p:nvSpPr>
            <p:cNvPr id="19" name="Rounded Rectangle 18"/>
            <p:cNvSpPr>
              <a:spLocks noChangeAspect="1"/>
            </p:cNvSpPr>
            <p:nvPr/>
          </p:nvSpPr>
          <p:spPr>
            <a:xfrm>
              <a:off x="758524" y="5044300"/>
              <a:ext cx="970856" cy="689000"/>
            </a:xfrm>
            <a:prstGeom prst="roundRect">
              <a:avLst>
                <a:gd name="adj" fmla="val 3262"/>
              </a:avLst>
            </a:prstGeom>
            <a:solidFill>
              <a:schemeClr val="bg1">
                <a:lumMod val="10000"/>
                <a:lumOff val="9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600" b="1" dirty="0" smtClean="0">
                  <a:solidFill>
                    <a:srgbClr val="000000"/>
                  </a:solidFill>
                  <a:latin typeface="Calibri"/>
                  <a:cs typeface="Calibri"/>
                </a:rPr>
                <a:t>OS</a:t>
              </a:r>
              <a:endParaRPr lang="en-US" sz="1600" b="1" dirty="0">
                <a:solidFill>
                  <a:srgbClr val="000000"/>
                </a:solidFill>
                <a:latin typeface="Calibri"/>
                <a:cs typeface="Calibri"/>
              </a:endParaRPr>
            </a:p>
          </p:txBody>
        </p:sp>
        <p:sp>
          <p:nvSpPr>
            <p:cNvPr id="21" name="Rounded Rectangle 20"/>
            <p:cNvSpPr>
              <a:spLocks noChangeAspect="1"/>
            </p:cNvSpPr>
            <p:nvPr/>
          </p:nvSpPr>
          <p:spPr>
            <a:xfrm>
              <a:off x="1875784" y="5044300"/>
              <a:ext cx="970856" cy="689000"/>
            </a:xfrm>
            <a:prstGeom prst="roundRect">
              <a:avLst>
                <a:gd name="adj" fmla="val 3262"/>
              </a:avLst>
            </a:prstGeom>
            <a:solidFill>
              <a:schemeClr val="bg1">
                <a:lumMod val="10000"/>
                <a:lumOff val="9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600" b="1" dirty="0" smtClean="0">
                  <a:solidFill>
                    <a:srgbClr val="000000"/>
                  </a:solidFill>
                  <a:latin typeface="Calibri"/>
                  <a:cs typeface="Calibri"/>
                </a:rPr>
                <a:t>Cloud</a:t>
              </a:r>
              <a:endParaRPr lang="en-US" sz="1600" b="1" dirty="0">
                <a:solidFill>
                  <a:srgbClr val="000000"/>
                </a:solidFill>
                <a:latin typeface="Calibri"/>
                <a:cs typeface="Calibri"/>
              </a:endParaRPr>
            </a:p>
          </p:txBody>
        </p:sp>
        <p:sp>
          <p:nvSpPr>
            <p:cNvPr id="22" name="Rounded Rectangle 21"/>
            <p:cNvSpPr>
              <a:spLocks noChangeAspect="1"/>
            </p:cNvSpPr>
            <p:nvPr/>
          </p:nvSpPr>
          <p:spPr>
            <a:xfrm>
              <a:off x="2993044" y="5044300"/>
              <a:ext cx="970856" cy="689000"/>
            </a:xfrm>
            <a:prstGeom prst="roundRect">
              <a:avLst>
                <a:gd name="adj" fmla="val 3262"/>
              </a:avLst>
            </a:prstGeom>
            <a:solidFill>
              <a:schemeClr val="bg1">
                <a:lumMod val="10000"/>
                <a:lumOff val="9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600" b="1" dirty="0" smtClean="0">
                  <a:solidFill>
                    <a:srgbClr val="000000"/>
                  </a:solidFill>
                  <a:latin typeface="Calibri"/>
                  <a:cs typeface="Calibri"/>
                </a:rPr>
                <a:t>VM</a:t>
              </a:r>
              <a:endParaRPr lang="en-US" sz="1600" b="1" dirty="0">
                <a:solidFill>
                  <a:srgbClr val="000000"/>
                </a:solidFill>
                <a:latin typeface="Calibri"/>
                <a:cs typeface="Calibri"/>
              </a:endParaRPr>
            </a:p>
          </p:txBody>
        </p:sp>
        <p:sp>
          <p:nvSpPr>
            <p:cNvPr id="23" name="Rounded Rectangle 22"/>
            <p:cNvSpPr>
              <a:spLocks noChangeAspect="1"/>
            </p:cNvSpPr>
            <p:nvPr/>
          </p:nvSpPr>
          <p:spPr>
            <a:xfrm>
              <a:off x="4110305" y="5044300"/>
              <a:ext cx="970856" cy="689000"/>
            </a:xfrm>
            <a:prstGeom prst="roundRect">
              <a:avLst>
                <a:gd name="adj" fmla="val 3262"/>
              </a:avLst>
            </a:prstGeom>
            <a:solidFill>
              <a:schemeClr val="bg1">
                <a:lumMod val="10000"/>
                <a:lumOff val="9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600" b="1" dirty="0" smtClean="0">
                  <a:solidFill>
                    <a:srgbClr val="000000"/>
                  </a:solidFill>
                  <a:latin typeface="Calibri"/>
                  <a:cs typeface="Calibri"/>
                </a:rPr>
                <a:t>Appliance</a:t>
              </a:r>
              <a:endParaRPr lang="en-US" sz="1600" b="1" dirty="0">
                <a:solidFill>
                  <a:srgbClr val="000000"/>
                </a:solidFill>
                <a:latin typeface="Calibri"/>
                <a:cs typeface="Calibri"/>
              </a:endParaRPr>
            </a:p>
          </p:txBody>
        </p:sp>
      </p:grpSp>
      <p:sp>
        <p:nvSpPr>
          <p:cNvPr id="2" name="Title 1"/>
          <p:cNvSpPr>
            <a:spLocks noGrp="1"/>
          </p:cNvSpPr>
          <p:nvPr>
            <p:ph type="title"/>
          </p:nvPr>
        </p:nvSpPr>
        <p:spPr>
          <a:xfrm>
            <a:off x="457200" y="0"/>
            <a:ext cx="8686800" cy="1016000"/>
          </a:xfrm>
        </p:spPr>
        <p:txBody>
          <a:bodyPr>
            <a:normAutofit/>
          </a:bodyPr>
          <a:lstStyle/>
          <a:p>
            <a:r>
              <a:rPr lang="en-US" dirty="0"/>
              <a:t>HDP: Enterprise </a:t>
            </a:r>
            <a:r>
              <a:rPr lang="en-US" dirty="0" err="1"/>
              <a:t>Hadoop</a:t>
            </a:r>
            <a:r>
              <a:rPr lang="en-US" dirty="0"/>
              <a:t> Distribution</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19</a:t>
            </a:fld>
            <a:endParaRPr lang="en-US" dirty="0"/>
          </a:p>
        </p:txBody>
      </p:sp>
      <p:grpSp>
        <p:nvGrpSpPr>
          <p:cNvPr id="8" name="Group 7"/>
          <p:cNvGrpSpPr/>
          <p:nvPr/>
        </p:nvGrpSpPr>
        <p:grpSpPr>
          <a:xfrm>
            <a:off x="681174" y="1243785"/>
            <a:ext cx="4462908" cy="3824000"/>
            <a:chOff x="681174" y="1243785"/>
            <a:chExt cx="4462908" cy="3824000"/>
          </a:xfrm>
        </p:grpSpPr>
        <p:sp>
          <p:nvSpPr>
            <p:cNvPr id="49" name="Rounded Rectangle 48"/>
            <p:cNvSpPr/>
            <p:nvPr/>
          </p:nvSpPr>
          <p:spPr>
            <a:xfrm rot="5400000">
              <a:off x="1147873" y="777086"/>
              <a:ext cx="3529510" cy="4462907"/>
            </a:xfrm>
            <a:prstGeom prst="roundRect">
              <a:avLst>
                <a:gd name="adj" fmla="val 3267"/>
              </a:avLst>
            </a:prstGeom>
            <a:solidFill>
              <a:schemeClr val="bg2"/>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endParaRPr lang="en-US" sz="800" b="1" dirty="0">
                <a:solidFill>
                  <a:schemeClr val="tx1">
                    <a:lumMod val="65000"/>
                    <a:lumOff val="35000"/>
                  </a:schemeClr>
                </a:solidFill>
                <a:latin typeface="Calibri"/>
                <a:cs typeface="Calibri"/>
              </a:endParaRPr>
            </a:p>
          </p:txBody>
        </p:sp>
        <p:sp>
          <p:nvSpPr>
            <p:cNvPr id="25" name="Rounded Rectangle 24"/>
            <p:cNvSpPr/>
            <p:nvPr/>
          </p:nvSpPr>
          <p:spPr>
            <a:xfrm>
              <a:off x="681175" y="4252938"/>
              <a:ext cx="4462907" cy="814847"/>
            </a:xfrm>
            <a:prstGeom prst="roundRect">
              <a:avLst>
                <a:gd name="adj" fmla="val 12532"/>
              </a:avLst>
            </a:prstGeom>
            <a:solidFill>
              <a:schemeClr val="accent1">
                <a:lumMod val="5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vert="horz" rtlCol="0" anchor="ctr"/>
            <a:lstStyle/>
            <a:p>
              <a:pPr marL="1768475" defTabSz="338138"/>
              <a:r>
                <a:rPr lang="en-US" b="1" dirty="0" smtClean="0">
                  <a:solidFill>
                    <a:schemeClr val="bg2"/>
                  </a:solidFill>
                  <a:latin typeface="Calibri"/>
                  <a:cs typeface="Calibri"/>
                </a:rPr>
                <a:t>HORTONWORKS </a:t>
              </a:r>
            </a:p>
            <a:p>
              <a:pPr marL="1768475" defTabSz="338138"/>
              <a:r>
                <a:rPr lang="en-US" b="1" dirty="0" smtClean="0">
                  <a:solidFill>
                    <a:schemeClr val="bg2"/>
                  </a:solidFill>
                  <a:latin typeface="Calibri"/>
                  <a:cs typeface="Calibri"/>
                </a:rPr>
                <a:t>DATA PLATFORM (HDP)</a:t>
              </a:r>
              <a:endParaRPr lang="en-US" sz="1100" b="1" dirty="0">
                <a:solidFill>
                  <a:schemeClr val="bg2"/>
                </a:solidFill>
                <a:latin typeface="Calibri"/>
                <a:cs typeface="Calibri"/>
              </a:endParaRPr>
            </a:p>
          </p:txBody>
        </p:sp>
      </p:grpSp>
      <p:pic>
        <p:nvPicPr>
          <p:cNvPr id="27" name="Picture 26" descr="Hor_RGBLogo ALL white copy.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6142" y="4386563"/>
            <a:ext cx="1363305" cy="515297"/>
          </a:xfrm>
          <a:prstGeom prst="rect">
            <a:avLst/>
          </a:prstGeom>
        </p:spPr>
      </p:pic>
      <p:sp>
        <p:nvSpPr>
          <p:cNvPr id="28" name="Text Placeholder 2"/>
          <p:cNvSpPr>
            <a:spLocks noGrp="1"/>
          </p:cNvSpPr>
          <p:nvPr>
            <p:ph type="body" sz="quarter" idx="11"/>
          </p:nvPr>
        </p:nvSpPr>
        <p:spPr>
          <a:xfrm>
            <a:off x="5333999" y="1165225"/>
            <a:ext cx="3654779" cy="4954588"/>
          </a:xfrm>
        </p:spPr>
        <p:txBody>
          <a:bodyPr/>
          <a:lstStyle/>
          <a:p>
            <a:pPr marL="0" indent="0">
              <a:buNone/>
            </a:pPr>
            <a:r>
              <a:rPr lang="en-US" sz="2800" dirty="0" smtClean="0">
                <a:solidFill>
                  <a:srgbClr val="26C21E"/>
                </a:solidFill>
              </a:rPr>
              <a:t>Hortonworks </a:t>
            </a:r>
            <a:br>
              <a:rPr lang="en-US" sz="2800" dirty="0" smtClean="0">
                <a:solidFill>
                  <a:srgbClr val="26C21E"/>
                </a:solidFill>
              </a:rPr>
            </a:br>
            <a:r>
              <a:rPr lang="en-US" sz="2800" dirty="0" smtClean="0">
                <a:solidFill>
                  <a:srgbClr val="26C21E"/>
                </a:solidFill>
              </a:rPr>
              <a:t>Data Platform (HDP)</a:t>
            </a:r>
          </a:p>
          <a:p>
            <a:pPr marL="0" indent="0">
              <a:buNone/>
            </a:pPr>
            <a:r>
              <a:rPr lang="en-US" i="1" dirty="0" smtClean="0"/>
              <a:t>Enterprise Hadoop</a:t>
            </a:r>
            <a:endParaRPr lang="en-US" i="1" dirty="0"/>
          </a:p>
          <a:p>
            <a:pPr marL="0" indent="0">
              <a:buNone/>
            </a:pPr>
            <a:endParaRPr lang="en-US" sz="1200" dirty="0" smtClean="0"/>
          </a:p>
          <a:p>
            <a:r>
              <a:rPr lang="en-US" sz="1800" dirty="0">
                <a:solidFill>
                  <a:schemeClr val="bg1"/>
                </a:solidFill>
              </a:rPr>
              <a:t>The ONLY 100% open source and complete distribution</a:t>
            </a:r>
          </a:p>
          <a:p>
            <a:endParaRPr lang="en-US" sz="1800" dirty="0" smtClean="0">
              <a:solidFill>
                <a:schemeClr val="bg1"/>
              </a:solidFill>
            </a:endParaRPr>
          </a:p>
          <a:p>
            <a:r>
              <a:rPr lang="en-US" sz="1800" dirty="0" smtClean="0">
                <a:solidFill>
                  <a:schemeClr val="bg1"/>
                </a:solidFill>
              </a:rPr>
              <a:t>Enterprise grade, proven and tested at scale</a:t>
            </a:r>
          </a:p>
          <a:p>
            <a:endParaRPr lang="en-US" sz="1800" dirty="0" smtClean="0">
              <a:solidFill>
                <a:schemeClr val="bg1"/>
              </a:solidFill>
            </a:endParaRPr>
          </a:p>
          <a:p>
            <a:r>
              <a:rPr lang="en-US" sz="1800" dirty="0" smtClean="0">
                <a:solidFill>
                  <a:schemeClr val="bg1"/>
                </a:solidFill>
              </a:rPr>
              <a:t>Ecosystem endorsed to ensure interoperability</a:t>
            </a:r>
          </a:p>
        </p:txBody>
      </p:sp>
      <p:grpSp>
        <p:nvGrpSpPr>
          <p:cNvPr id="7" name="Group 6"/>
          <p:cNvGrpSpPr/>
          <p:nvPr/>
        </p:nvGrpSpPr>
        <p:grpSpPr>
          <a:xfrm>
            <a:off x="817875" y="2925654"/>
            <a:ext cx="4263285" cy="1181398"/>
            <a:chOff x="817875" y="2925654"/>
            <a:chExt cx="4263285" cy="1181398"/>
          </a:xfrm>
        </p:grpSpPr>
        <p:sp>
          <p:nvSpPr>
            <p:cNvPr id="12" name="Rounded Rectangle 11"/>
            <p:cNvSpPr>
              <a:spLocks noChangeAspect="1"/>
            </p:cNvSpPr>
            <p:nvPr/>
          </p:nvSpPr>
          <p:spPr>
            <a:xfrm>
              <a:off x="821300" y="3667739"/>
              <a:ext cx="4212518" cy="439313"/>
            </a:xfrm>
            <a:prstGeom prst="roundRect">
              <a:avLst>
                <a:gd name="adj" fmla="val 5758"/>
              </a:avLst>
            </a:prstGeom>
            <a:solidFill>
              <a:schemeClr val="accent1"/>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58738"/>
              <a:r>
                <a:rPr lang="en-US" sz="1600" b="1" dirty="0" smtClean="0">
                  <a:solidFill>
                    <a:srgbClr val="000000"/>
                  </a:solidFill>
                  <a:latin typeface="Calibri"/>
                  <a:cs typeface="Calibri"/>
                </a:rPr>
                <a:t>PLATFORM SERVICES</a:t>
              </a:r>
              <a:endParaRPr lang="en-US" sz="1600" b="1" dirty="0">
                <a:solidFill>
                  <a:srgbClr val="000000"/>
                </a:solidFill>
                <a:latin typeface="Calibri"/>
                <a:cs typeface="Calibri"/>
              </a:endParaRPr>
            </a:p>
          </p:txBody>
        </p:sp>
        <p:sp>
          <p:nvSpPr>
            <p:cNvPr id="13" name="Rounded Rectangle 12"/>
            <p:cNvSpPr>
              <a:spLocks noChangeAspect="1"/>
            </p:cNvSpPr>
            <p:nvPr/>
          </p:nvSpPr>
          <p:spPr>
            <a:xfrm>
              <a:off x="817875" y="3001016"/>
              <a:ext cx="4215943" cy="545581"/>
            </a:xfrm>
            <a:prstGeom prst="roundRect">
              <a:avLst>
                <a:gd name="adj" fmla="val 5758"/>
              </a:avLst>
            </a:prstGeom>
            <a:solidFill>
              <a:schemeClr val="accent1"/>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58738"/>
              <a:r>
                <a:rPr lang="en-US" sz="1600" b="1" dirty="0" smtClean="0">
                  <a:solidFill>
                    <a:srgbClr val="000000"/>
                  </a:solidFill>
                  <a:latin typeface="Calibri"/>
                  <a:cs typeface="Calibri"/>
                </a:rPr>
                <a:t>HADOOP CORE</a:t>
              </a:r>
              <a:endParaRPr lang="en-US" sz="1600" b="1" dirty="0">
                <a:solidFill>
                  <a:srgbClr val="000000"/>
                </a:solidFill>
                <a:latin typeface="Calibri"/>
                <a:cs typeface="Calibri"/>
              </a:endParaRPr>
            </a:p>
          </p:txBody>
        </p:sp>
        <p:sp>
          <p:nvSpPr>
            <p:cNvPr id="20" name="TextBox 19"/>
            <p:cNvSpPr txBox="1"/>
            <p:nvPr/>
          </p:nvSpPr>
          <p:spPr>
            <a:xfrm>
              <a:off x="2844024" y="3709862"/>
              <a:ext cx="2165604" cy="360905"/>
            </a:xfrm>
            <a:prstGeom prst="rect">
              <a:avLst/>
            </a:prstGeom>
          </p:spPr>
          <p:txBody>
            <a:bodyPr vert="horz" wrap="square" lIns="91440" tIns="45720" rIns="91440" bIns="45720" rtlCol="0" anchor="ctr">
              <a:noAutofit/>
            </a:bodyPr>
            <a:lstStyle/>
            <a:p>
              <a:pPr fontAlgn="auto">
                <a:spcBef>
                  <a:spcPct val="20000"/>
                </a:spcBef>
                <a:spcAft>
                  <a:spcPts val="0"/>
                </a:spcAft>
              </a:pPr>
              <a:r>
                <a:rPr kumimoji="0" lang="en-US" sz="1200" b="1" i="1" u="none" strike="noStrike" kern="1200" cap="none" spc="0" normalizeH="0" baseline="0" noProof="0" dirty="0" smtClean="0">
                  <a:ln>
                    <a:noFill/>
                  </a:ln>
                  <a:solidFill>
                    <a:schemeClr val="bg1"/>
                  </a:solidFill>
                  <a:effectLst/>
                  <a:uLnTx/>
                  <a:uFillTx/>
                  <a:latin typeface="+mn-lt"/>
                  <a:ea typeface="+mn-ea"/>
                  <a:cs typeface="+mn-cs"/>
                </a:rPr>
                <a:t>Enterprise Readiness</a:t>
              </a:r>
              <a:r>
                <a:rPr kumimoji="0" lang="en-US" sz="1200" i="1" u="none" strike="noStrike" kern="1200" cap="none" spc="0" normalizeH="0" baseline="0" noProof="0" dirty="0" smtClean="0">
                  <a:ln>
                    <a:noFill/>
                  </a:ln>
                  <a:solidFill>
                    <a:schemeClr val="bg1"/>
                  </a:solidFill>
                  <a:effectLst/>
                  <a:uLnTx/>
                  <a:uFillTx/>
                  <a:latin typeface="+mn-lt"/>
                  <a:ea typeface="+mn-ea"/>
                  <a:cs typeface="+mn-cs"/>
                </a:rPr>
                <a:t>: </a:t>
              </a:r>
              <a:r>
                <a:rPr lang="en-US" sz="1200" i="1" dirty="0">
                  <a:solidFill>
                    <a:schemeClr val="bg1"/>
                  </a:solidFill>
                </a:rPr>
                <a:t>HA, DR, Snapshots, Security, </a:t>
              </a:r>
              <a:r>
                <a:rPr lang="en-US" sz="1200" i="1" dirty="0" smtClean="0">
                  <a:solidFill>
                    <a:schemeClr val="bg1"/>
                  </a:solidFill>
                </a:rPr>
                <a:t>…</a:t>
              </a:r>
              <a:endParaRPr lang="en-US" sz="1200" i="1" dirty="0">
                <a:solidFill>
                  <a:schemeClr val="bg1"/>
                </a:solidFill>
              </a:endParaRPr>
            </a:p>
          </p:txBody>
        </p:sp>
        <p:sp>
          <p:nvSpPr>
            <p:cNvPr id="32" name="TextBox 31"/>
            <p:cNvSpPr txBox="1"/>
            <p:nvPr/>
          </p:nvSpPr>
          <p:spPr>
            <a:xfrm>
              <a:off x="2551544" y="3047197"/>
              <a:ext cx="2332182" cy="487856"/>
            </a:xfrm>
            <a:prstGeom prst="rect">
              <a:avLst/>
            </a:prstGeom>
          </p:spPr>
          <p:txBody>
            <a:bodyPr vert="horz" wrap="square" lIns="91440" tIns="45720" rIns="91440" bIns="45720" rtlCol="0">
              <a:no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kumimoji="0" lang="en-US" sz="1200" i="1" u="none" strike="noStrike" kern="1200" cap="none" spc="0" normalizeH="0" baseline="0" noProof="0" dirty="0" smtClean="0">
                  <a:ln>
                    <a:noFill/>
                  </a:ln>
                  <a:solidFill>
                    <a:schemeClr val="bg1"/>
                  </a:solidFill>
                  <a:effectLst/>
                  <a:uLnTx/>
                  <a:uFillTx/>
                  <a:latin typeface="+mn-lt"/>
                  <a:ea typeface="+mn-ea"/>
                  <a:cs typeface="+mn-cs"/>
                </a:rPr>
                <a:t>Distributed </a:t>
              </a:r>
              <a:br>
                <a:rPr kumimoji="0" lang="en-US" sz="1200" i="1" u="none" strike="noStrike" kern="1200" cap="none" spc="0" normalizeH="0" baseline="0" noProof="0" dirty="0" smtClean="0">
                  <a:ln>
                    <a:noFill/>
                  </a:ln>
                  <a:solidFill>
                    <a:schemeClr val="bg1"/>
                  </a:solidFill>
                  <a:effectLst/>
                  <a:uLnTx/>
                  <a:uFillTx/>
                  <a:latin typeface="+mn-lt"/>
                  <a:ea typeface="+mn-ea"/>
                  <a:cs typeface="+mn-cs"/>
                </a:rPr>
              </a:br>
              <a:r>
                <a:rPr kumimoji="0" lang="en-US" sz="1200" i="1" u="none" strike="noStrike" kern="1200" cap="none" spc="0" normalizeH="0" baseline="0" noProof="0" dirty="0" smtClean="0">
                  <a:ln>
                    <a:noFill/>
                  </a:ln>
                  <a:solidFill>
                    <a:schemeClr val="bg1"/>
                  </a:solidFill>
                  <a:effectLst/>
                  <a:uLnTx/>
                  <a:uFillTx/>
                  <a:latin typeface="+mn-lt"/>
                  <a:ea typeface="+mn-ea"/>
                  <a:cs typeface="+mn-cs"/>
                </a:rPr>
                <a:t>Storage</a:t>
              </a:r>
              <a:r>
                <a:rPr kumimoji="0" lang="en-US" sz="1200" i="1" u="none" strike="noStrike" kern="1200" cap="none" spc="0" normalizeH="0" noProof="0" dirty="0" smtClean="0">
                  <a:ln>
                    <a:noFill/>
                  </a:ln>
                  <a:solidFill>
                    <a:schemeClr val="bg1"/>
                  </a:solidFill>
                  <a:effectLst/>
                  <a:uLnTx/>
                  <a:uFillTx/>
                  <a:latin typeface="+mn-lt"/>
                  <a:ea typeface="+mn-ea"/>
                  <a:cs typeface="+mn-cs"/>
                </a:rPr>
                <a:t> &amp; Processing</a:t>
              </a:r>
              <a:endParaRPr kumimoji="0" lang="en-US" sz="1200" i="1" u="none" strike="noStrike" kern="1200" cap="none" spc="0" normalizeH="0" baseline="0" noProof="0" dirty="0" smtClean="0">
                <a:ln>
                  <a:noFill/>
                </a:ln>
                <a:solidFill>
                  <a:schemeClr val="bg1"/>
                </a:solidFill>
                <a:effectLst/>
                <a:uLnTx/>
                <a:uFillTx/>
                <a:latin typeface="+mn-lt"/>
                <a:ea typeface="+mn-ea"/>
                <a:cs typeface="+mn-cs"/>
              </a:endParaRPr>
            </a:p>
          </p:txBody>
        </p:sp>
        <p:grpSp>
          <p:nvGrpSpPr>
            <p:cNvPr id="42" name="Group 41"/>
            <p:cNvGrpSpPr/>
            <p:nvPr/>
          </p:nvGrpSpPr>
          <p:grpSpPr>
            <a:xfrm>
              <a:off x="2288399" y="3035152"/>
              <a:ext cx="2523739" cy="490345"/>
              <a:chOff x="2288399" y="3035152"/>
              <a:chExt cx="2523739" cy="490345"/>
            </a:xfrm>
          </p:grpSpPr>
          <p:sp>
            <p:nvSpPr>
              <p:cNvPr id="43" name="Rectangle 42"/>
              <p:cNvSpPr/>
              <p:nvPr/>
            </p:nvSpPr>
            <p:spPr>
              <a:xfrm>
                <a:off x="2288399" y="3035152"/>
                <a:ext cx="2523739" cy="490345"/>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4" name="Group 43"/>
              <p:cNvGrpSpPr/>
              <p:nvPr/>
            </p:nvGrpSpPr>
            <p:grpSpPr>
              <a:xfrm>
                <a:off x="2288399" y="3035152"/>
                <a:ext cx="2523739" cy="490345"/>
                <a:chOff x="2288399" y="3035152"/>
                <a:chExt cx="2523739" cy="490345"/>
              </a:xfrm>
            </p:grpSpPr>
            <p:sp>
              <p:nvSpPr>
                <p:cNvPr id="45" name="Rounded Rectangle 44"/>
                <p:cNvSpPr>
                  <a:spLocks/>
                </p:cNvSpPr>
                <p:nvPr/>
              </p:nvSpPr>
              <p:spPr>
                <a:xfrm>
                  <a:off x="2288399" y="3296897"/>
                  <a:ext cx="1220222" cy="228600"/>
                </a:xfrm>
                <a:prstGeom prst="roundRect">
                  <a:avLst>
                    <a:gd name="adj" fmla="val 5758"/>
                  </a:avLst>
                </a:prstGeom>
                <a:solidFill>
                  <a:schemeClr val="accent2">
                    <a:lumMod val="10000"/>
                    <a:lumOff val="9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rgbClr val="000000"/>
                      </a:solidFill>
                      <a:latin typeface="Calibri"/>
                      <a:cs typeface="Calibri"/>
                    </a:rPr>
                    <a:t>HDFS</a:t>
                  </a:r>
                </a:p>
              </p:txBody>
            </p:sp>
            <p:sp>
              <p:nvSpPr>
                <p:cNvPr id="46" name="Rounded Rectangle 45"/>
                <p:cNvSpPr>
                  <a:spLocks/>
                </p:cNvSpPr>
                <p:nvPr/>
              </p:nvSpPr>
              <p:spPr>
                <a:xfrm>
                  <a:off x="3534950" y="3296897"/>
                  <a:ext cx="1277188" cy="228600"/>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solidFill>
                        <a:srgbClr val="000000"/>
                      </a:solidFill>
                      <a:latin typeface="Calibri"/>
                      <a:cs typeface="Calibri"/>
                    </a:rPr>
                    <a:t>YARN </a:t>
                  </a:r>
                  <a:r>
                    <a:rPr lang="en-US" sz="1200" dirty="0" smtClean="0">
                      <a:solidFill>
                        <a:srgbClr val="000000"/>
                      </a:solidFill>
                      <a:latin typeface="Calibri"/>
                      <a:cs typeface="Calibri"/>
                    </a:rPr>
                    <a:t>(in 2.0)</a:t>
                  </a:r>
                  <a:endParaRPr lang="en-US" sz="1200" dirty="0">
                    <a:solidFill>
                      <a:srgbClr val="000000"/>
                    </a:solidFill>
                    <a:latin typeface="Calibri"/>
                    <a:cs typeface="Calibri"/>
                  </a:endParaRPr>
                </a:p>
              </p:txBody>
            </p:sp>
            <p:sp>
              <p:nvSpPr>
                <p:cNvPr id="47" name="Rounded Rectangle 46"/>
                <p:cNvSpPr>
                  <a:spLocks/>
                </p:cNvSpPr>
                <p:nvPr/>
              </p:nvSpPr>
              <p:spPr>
                <a:xfrm>
                  <a:off x="2288399" y="3035152"/>
                  <a:ext cx="1220222" cy="228600"/>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solidFill>
                        <a:srgbClr val="000000"/>
                      </a:solidFill>
                      <a:latin typeface="Calibri"/>
                      <a:cs typeface="Calibri"/>
                    </a:rPr>
                    <a:t>WEBHDFS</a:t>
                  </a:r>
                  <a:endParaRPr lang="en-US" sz="1200" b="1" dirty="0">
                    <a:solidFill>
                      <a:srgbClr val="000000"/>
                    </a:solidFill>
                    <a:latin typeface="Calibri"/>
                    <a:cs typeface="Calibri"/>
                  </a:endParaRPr>
                </a:p>
              </p:txBody>
            </p:sp>
            <p:sp>
              <p:nvSpPr>
                <p:cNvPr id="48" name="Rounded Rectangle 47"/>
                <p:cNvSpPr>
                  <a:spLocks/>
                </p:cNvSpPr>
                <p:nvPr/>
              </p:nvSpPr>
              <p:spPr>
                <a:xfrm>
                  <a:off x="3534950" y="3035152"/>
                  <a:ext cx="1277188" cy="228600"/>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solidFill>
                        <a:srgbClr val="000000"/>
                      </a:solidFill>
                      <a:latin typeface="Calibri"/>
                      <a:cs typeface="Calibri"/>
                    </a:rPr>
                    <a:t>MAP REDUCE</a:t>
                  </a:r>
                  <a:endParaRPr lang="en-US" sz="1200" b="1" dirty="0">
                    <a:solidFill>
                      <a:srgbClr val="000000"/>
                    </a:solidFill>
                    <a:latin typeface="Calibri"/>
                    <a:cs typeface="Calibri"/>
                  </a:endParaRPr>
                </a:p>
              </p:txBody>
            </p:sp>
          </p:grpSp>
        </p:grpSp>
        <p:pic>
          <p:nvPicPr>
            <p:cNvPr id="26" name="Picture 25"/>
            <p:cNvPicPr>
              <a:picLocks noChangeAspect="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4722557" y="2925654"/>
              <a:ext cx="358603" cy="268409"/>
            </a:xfrm>
            <a:prstGeom prst="rect">
              <a:avLst/>
            </a:prstGeom>
          </p:spPr>
        </p:pic>
      </p:grpSp>
      <p:grpSp>
        <p:nvGrpSpPr>
          <p:cNvPr id="6" name="Group 5"/>
          <p:cNvGrpSpPr/>
          <p:nvPr/>
        </p:nvGrpSpPr>
        <p:grpSpPr>
          <a:xfrm>
            <a:off x="2299447" y="1369320"/>
            <a:ext cx="2734371" cy="1517166"/>
            <a:chOff x="2299447" y="1369320"/>
            <a:chExt cx="2734371" cy="1517166"/>
          </a:xfrm>
        </p:grpSpPr>
        <p:sp>
          <p:nvSpPr>
            <p:cNvPr id="14" name="Rounded Rectangle 13"/>
            <p:cNvSpPr>
              <a:spLocks noChangeAspect="1"/>
            </p:cNvSpPr>
            <p:nvPr/>
          </p:nvSpPr>
          <p:spPr>
            <a:xfrm>
              <a:off x="2299447" y="1369320"/>
              <a:ext cx="2734371" cy="1517166"/>
            </a:xfrm>
            <a:prstGeom prst="roundRect">
              <a:avLst>
                <a:gd name="adj" fmla="val 3262"/>
              </a:avLst>
            </a:prstGeom>
            <a:solidFill>
              <a:schemeClr val="accent1">
                <a:lumMod val="60000"/>
                <a:lumOff val="4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600" b="1" dirty="0">
                  <a:solidFill>
                    <a:srgbClr val="000000"/>
                  </a:solidFill>
                  <a:latin typeface="Calibri"/>
                  <a:cs typeface="Calibri"/>
                </a:rPr>
                <a:t>DATA</a:t>
              </a:r>
              <a:br>
                <a:rPr lang="en-US" sz="1600" b="1" dirty="0">
                  <a:solidFill>
                    <a:srgbClr val="000000"/>
                  </a:solidFill>
                  <a:latin typeface="Calibri"/>
                  <a:cs typeface="Calibri"/>
                </a:rPr>
              </a:br>
              <a:r>
                <a:rPr lang="en-US" sz="1600" b="1" dirty="0">
                  <a:solidFill>
                    <a:srgbClr val="000000"/>
                  </a:solidFill>
                  <a:latin typeface="Calibri"/>
                  <a:cs typeface="Calibri"/>
                </a:rPr>
                <a:t>SERVICES</a:t>
              </a:r>
            </a:p>
          </p:txBody>
        </p:sp>
        <p:sp>
          <p:nvSpPr>
            <p:cNvPr id="18" name="TextBox 17"/>
            <p:cNvSpPr txBox="1"/>
            <p:nvPr/>
          </p:nvSpPr>
          <p:spPr>
            <a:xfrm>
              <a:off x="3032994" y="2067066"/>
              <a:ext cx="1166920" cy="487856"/>
            </a:xfrm>
            <a:prstGeom prst="rect">
              <a:avLst/>
            </a:prstGeom>
          </p:spPr>
          <p:txBody>
            <a:bodyPr vert="horz" wrap="square" lIns="91440" tIns="45720" rIns="91440" bIns="45720" rtlCol="0">
              <a:noAutofit/>
            </a:bodyPr>
            <a:lstStyle/>
            <a:p>
              <a:pPr algn="ctr" fontAlgn="auto">
                <a:spcBef>
                  <a:spcPct val="20000"/>
                </a:spcBef>
                <a:spcAft>
                  <a:spcPts val="0"/>
                </a:spcAft>
              </a:pPr>
              <a:r>
                <a:rPr lang="en-US" sz="1200" i="1" dirty="0">
                  <a:solidFill>
                    <a:schemeClr val="bg1"/>
                  </a:solidFill>
                  <a:latin typeface="+mn-lt"/>
                  <a:ea typeface="+mn-ea"/>
                  <a:cs typeface="+mn-cs"/>
                </a:rPr>
                <a:t>Store, Process and Access Data</a:t>
              </a:r>
            </a:p>
          </p:txBody>
        </p:sp>
        <p:grpSp>
          <p:nvGrpSpPr>
            <p:cNvPr id="50" name="Group 49"/>
            <p:cNvGrpSpPr/>
            <p:nvPr/>
          </p:nvGrpSpPr>
          <p:grpSpPr>
            <a:xfrm>
              <a:off x="2442751" y="1937613"/>
              <a:ext cx="2453684" cy="862639"/>
              <a:chOff x="2442751" y="1937613"/>
              <a:chExt cx="2453684" cy="862639"/>
            </a:xfrm>
          </p:grpSpPr>
          <p:sp>
            <p:nvSpPr>
              <p:cNvPr id="51" name="Rectangle 50"/>
              <p:cNvSpPr/>
              <p:nvPr/>
            </p:nvSpPr>
            <p:spPr>
              <a:xfrm>
                <a:off x="2442751" y="1937614"/>
                <a:ext cx="2453684" cy="862638"/>
              </a:xfrm>
              <a:prstGeom prst="rect">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Rounded Rectangle 51"/>
              <p:cNvSpPr>
                <a:spLocks noChangeAspect="1"/>
              </p:cNvSpPr>
              <p:nvPr/>
            </p:nvSpPr>
            <p:spPr>
              <a:xfrm>
                <a:off x="3254052" y="2551517"/>
                <a:ext cx="1024465" cy="248735"/>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a:solidFill>
                      <a:srgbClr val="000000"/>
                    </a:solidFill>
                    <a:latin typeface="Calibri"/>
                    <a:cs typeface="Calibri"/>
                  </a:rPr>
                  <a:t>HCATALOG</a:t>
                </a:r>
              </a:p>
            </p:txBody>
          </p:sp>
          <p:sp>
            <p:nvSpPr>
              <p:cNvPr id="53" name="Rounded Rectangle 52"/>
              <p:cNvSpPr>
                <a:spLocks noChangeAspect="1"/>
              </p:cNvSpPr>
              <p:nvPr/>
            </p:nvSpPr>
            <p:spPr>
              <a:xfrm>
                <a:off x="3793413" y="1940788"/>
                <a:ext cx="485104" cy="554100"/>
              </a:xfrm>
              <a:prstGeom prst="roundRect">
                <a:avLst>
                  <a:gd name="adj" fmla="val 5758"/>
                </a:avLst>
              </a:prstGeom>
              <a:solidFill>
                <a:schemeClr val="accent5"/>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a:solidFill>
                      <a:srgbClr val="000000"/>
                    </a:solidFill>
                    <a:latin typeface="Calibri"/>
                    <a:cs typeface="Calibri"/>
                  </a:rPr>
                  <a:t>HIVE</a:t>
                </a:r>
              </a:p>
            </p:txBody>
          </p:sp>
          <p:sp>
            <p:nvSpPr>
              <p:cNvPr id="54" name="Rounded Rectangle 53"/>
              <p:cNvSpPr>
                <a:spLocks noChangeAspect="1"/>
              </p:cNvSpPr>
              <p:nvPr/>
            </p:nvSpPr>
            <p:spPr>
              <a:xfrm>
                <a:off x="3254052" y="1940788"/>
                <a:ext cx="485104" cy="554100"/>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a:solidFill>
                      <a:srgbClr val="000000"/>
                    </a:solidFill>
                    <a:latin typeface="Calibri"/>
                    <a:cs typeface="Calibri"/>
                  </a:rPr>
                  <a:t>PIG</a:t>
                </a:r>
              </a:p>
            </p:txBody>
          </p:sp>
          <p:sp>
            <p:nvSpPr>
              <p:cNvPr id="55" name="Rounded Rectangle 54"/>
              <p:cNvSpPr>
                <a:spLocks noChangeAspect="1"/>
              </p:cNvSpPr>
              <p:nvPr/>
            </p:nvSpPr>
            <p:spPr>
              <a:xfrm>
                <a:off x="4331803" y="1937613"/>
                <a:ext cx="564632" cy="862639"/>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smtClean="0">
                    <a:solidFill>
                      <a:srgbClr val="000000"/>
                    </a:solidFill>
                    <a:latin typeface="Calibri"/>
                    <a:cs typeface="Calibri"/>
                  </a:rPr>
                  <a:t>HBASE</a:t>
                </a:r>
                <a:endParaRPr lang="en-US" sz="1200" b="1" dirty="0">
                  <a:solidFill>
                    <a:srgbClr val="000000"/>
                  </a:solidFill>
                  <a:latin typeface="Calibri"/>
                  <a:cs typeface="Calibri"/>
                </a:endParaRPr>
              </a:p>
            </p:txBody>
          </p:sp>
          <p:sp>
            <p:nvSpPr>
              <p:cNvPr id="56" name="Rounded Rectangle 55"/>
              <p:cNvSpPr>
                <a:spLocks/>
              </p:cNvSpPr>
              <p:nvPr/>
            </p:nvSpPr>
            <p:spPr>
              <a:xfrm>
                <a:off x="2442751" y="2397916"/>
                <a:ext cx="745283" cy="402336"/>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smtClean="0">
                    <a:solidFill>
                      <a:srgbClr val="000000"/>
                    </a:solidFill>
                    <a:latin typeface="Calibri"/>
                    <a:cs typeface="Calibri"/>
                  </a:rPr>
                  <a:t>SQOOP</a:t>
                </a:r>
                <a:endParaRPr lang="en-US" sz="1200" b="1" dirty="0">
                  <a:solidFill>
                    <a:srgbClr val="000000"/>
                  </a:solidFill>
                  <a:latin typeface="Calibri"/>
                  <a:cs typeface="Calibri"/>
                </a:endParaRPr>
              </a:p>
            </p:txBody>
          </p:sp>
          <p:sp>
            <p:nvSpPr>
              <p:cNvPr id="57" name="Rounded Rectangle 56"/>
              <p:cNvSpPr>
                <a:spLocks/>
              </p:cNvSpPr>
              <p:nvPr/>
            </p:nvSpPr>
            <p:spPr>
              <a:xfrm>
                <a:off x="2442751" y="1940788"/>
                <a:ext cx="745283" cy="402336"/>
              </a:xfrm>
              <a:prstGeom prst="roundRect">
                <a:avLst>
                  <a:gd name="adj" fmla="val 10864"/>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smtClean="0">
                    <a:solidFill>
                      <a:srgbClr val="000000"/>
                    </a:solidFill>
                    <a:latin typeface="Calibri"/>
                    <a:cs typeface="Calibri"/>
                  </a:rPr>
                  <a:t>FLUME</a:t>
                </a:r>
                <a:endParaRPr lang="en-US" sz="1200" b="1" dirty="0">
                  <a:solidFill>
                    <a:srgbClr val="000000"/>
                  </a:solidFill>
                  <a:latin typeface="Calibri"/>
                  <a:cs typeface="Calibri"/>
                </a:endParaRPr>
              </a:p>
            </p:txBody>
          </p:sp>
        </p:grpSp>
      </p:grpSp>
      <p:grpSp>
        <p:nvGrpSpPr>
          <p:cNvPr id="5" name="Group 4"/>
          <p:cNvGrpSpPr/>
          <p:nvPr/>
        </p:nvGrpSpPr>
        <p:grpSpPr>
          <a:xfrm>
            <a:off x="817874" y="1369320"/>
            <a:ext cx="1400894" cy="1517165"/>
            <a:chOff x="817874" y="1369320"/>
            <a:chExt cx="1400894" cy="1517165"/>
          </a:xfrm>
        </p:grpSpPr>
        <p:sp>
          <p:nvSpPr>
            <p:cNvPr id="15" name="Rounded Rectangle 14"/>
            <p:cNvSpPr>
              <a:spLocks noChangeAspect="1"/>
            </p:cNvSpPr>
            <p:nvPr/>
          </p:nvSpPr>
          <p:spPr>
            <a:xfrm>
              <a:off x="817874" y="1369320"/>
              <a:ext cx="1400894" cy="1517165"/>
            </a:xfrm>
            <a:prstGeom prst="roundRect">
              <a:avLst>
                <a:gd name="adj" fmla="val 3262"/>
              </a:avLst>
            </a:prstGeom>
            <a:solidFill>
              <a:srgbClr val="C2ECA2"/>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1600" b="1" dirty="0">
                  <a:solidFill>
                    <a:srgbClr val="000000"/>
                  </a:solidFill>
                  <a:latin typeface="Calibri"/>
                  <a:cs typeface="Calibri"/>
                </a:rPr>
                <a:t>OPERATIONAL SERVICES</a:t>
              </a:r>
            </a:p>
          </p:txBody>
        </p:sp>
        <p:sp>
          <p:nvSpPr>
            <p:cNvPr id="17" name="TextBox 16"/>
            <p:cNvSpPr txBox="1"/>
            <p:nvPr/>
          </p:nvSpPr>
          <p:spPr>
            <a:xfrm>
              <a:off x="933989" y="2054933"/>
              <a:ext cx="1166920" cy="487856"/>
            </a:xfrm>
            <a:prstGeom prst="rect">
              <a:avLst/>
            </a:prstGeom>
          </p:spPr>
          <p:txBody>
            <a:bodyPr vert="horz" wrap="square" lIns="91440" tIns="45720" rIns="91440" bIns="45720" rtlCol="0">
              <a:noAutofit/>
            </a:bodyPr>
            <a:lstStyle/>
            <a:p>
              <a:pPr marL="0" marR="0" indent="0" algn="ctr" defTabSz="457200" rtl="0" eaLnBrk="1" fontAlgn="auto" latinLnBrk="0" hangingPunct="1">
                <a:lnSpc>
                  <a:spcPct val="100000"/>
                </a:lnSpc>
                <a:spcBef>
                  <a:spcPct val="20000"/>
                </a:spcBef>
                <a:spcAft>
                  <a:spcPts val="0"/>
                </a:spcAft>
                <a:buClrTx/>
                <a:buSzTx/>
                <a:buFont typeface="Arial"/>
                <a:buNone/>
                <a:tabLst/>
              </a:pPr>
              <a:r>
                <a:rPr kumimoji="0" lang="en-US" sz="1200" i="1" u="none" strike="noStrike" kern="1200" cap="none" spc="0" normalizeH="0" baseline="0" noProof="0" dirty="0" smtClean="0">
                  <a:ln>
                    <a:noFill/>
                  </a:ln>
                  <a:solidFill>
                    <a:schemeClr val="bg1"/>
                  </a:solidFill>
                  <a:effectLst/>
                  <a:uLnTx/>
                  <a:uFillTx/>
                  <a:latin typeface="+mn-lt"/>
                  <a:ea typeface="+mn-ea"/>
                  <a:cs typeface="+mn-cs"/>
                </a:rPr>
                <a:t>Manage &amp;</a:t>
              </a:r>
              <a:r>
                <a:rPr kumimoji="0" lang="en-US" sz="1200" i="1" u="none" strike="noStrike" kern="1200" cap="none" spc="0" normalizeH="0" noProof="0" dirty="0" smtClean="0">
                  <a:ln>
                    <a:noFill/>
                  </a:ln>
                  <a:solidFill>
                    <a:schemeClr val="bg1"/>
                  </a:solidFill>
                  <a:effectLst/>
                  <a:uLnTx/>
                  <a:uFillTx/>
                  <a:latin typeface="+mn-lt"/>
                  <a:ea typeface="+mn-ea"/>
                  <a:cs typeface="+mn-cs"/>
                </a:rPr>
                <a:t> Operate at Scale</a:t>
              </a:r>
              <a:endParaRPr kumimoji="0" lang="en-US" sz="1200" i="1" u="none" strike="noStrike" kern="1200" cap="none" spc="0" normalizeH="0" baseline="0" noProof="0" dirty="0" smtClean="0">
                <a:ln>
                  <a:noFill/>
                </a:ln>
                <a:solidFill>
                  <a:schemeClr val="bg1"/>
                </a:solidFill>
                <a:effectLst/>
                <a:uLnTx/>
                <a:uFillTx/>
                <a:latin typeface="+mn-lt"/>
                <a:ea typeface="+mn-ea"/>
                <a:cs typeface="+mn-cs"/>
              </a:endParaRPr>
            </a:p>
          </p:txBody>
        </p:sp>
        <p:grpSp>
          <p:nvGrpSpPr>
            <p:cNvPr id="62" name="Group 61"/>
            <p:cNvGrpSpPr/>
            <p:nvPr/>
          </p:nvGrpSpPr>
          <p:grpSpPr>
            <a:xfrm>
              <a:off x="1133187" y="1911805"/>
              <a:ext cx="745283" cy="879757"/>
              <a:chOff x="1133187" y="1911805"/>
              <a:chExt cx="745283" cy="879757"/>
            </a:xfrm>
          </p:grpSpPr>
          <p:sp>
            <p:nvSpPr>
              <p:cNvPr id="63" name="Rectangle 62"/>
              <p:cNvSpPr/>
              <p:nvPr/>
            </p:nvSpPr>
            <p:spPr>
              <a:xfrm>
                <a:off x="1133187" y="1911805"/>
                <a:ext cx="745283" cy="862638"/>
              </a:xfrm>
              <a:prstGeom prst="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Rounded Rectangle 63"/>
              <p:cNvSpPr>
                <a:spLocks noChangeAspect="1"/>
              </p:cNvSpPr>
              <p:nvPr/>
            </p:nvSpPr>
            <p:spPr>
              <a:xfrm>
                <a:off x="1133187" y="2542827"/>
                <a:ext cx="745283" cy="248735"/>
              </a:xfrm>
              <a:prstGeom prst="roundRect">
                <a:avLst>
                  <a:gd name="adj" fmla="val 5758"/>
                </a:avLst>
              </a:prstGeom>
              <a:solidFill>
                <a:schemeClr val="accent1">
                  <a:lumMod val="20000"/>
                  <a:lumOff val="8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rgbClr val="000000"/>
                    </a:solidFill>
                    <a:latin typeface="Calibri"/>
                    <a:cs typeface="Calibri"/>
                  </a:rPr>
                  <a:t>OOZIE</a:t>
                </a:r>
              </a:p>
            </p:txBody>
          </p:sp>
          <p:sp>
            <p:nvSpPr>
              <p:cNvPr id="65" name="Rounded Rectangle 64"/>
              <p:cNvSpPr>
                <a:spLocks noChangeAspect="1"/>
              </p:cNvSpPr>
              <p:nvPr/>
            </p:nvSpPr>
            <p:spPr>
              <a:xfrm>
                <a:off x="1133187" y="1934693"/>
                <a:ext cx="745283" cy="554101"/>
              </a:xfrm>
              <a:prstGeom prst="roundRect">
                <a:avLst>
                  <a:gd name="adj" fmla="val 7426"/>
                </a:avLst>
              </a:prstGeom>
              <a:solidFill>
                <a:schemeClr val="accent1">
                  <a:lumMod val="20000"/>
                  <a:lumOff val="8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rgbClr val="000000"/>
                    </a:solidFill>
                    <a:latin typeface="Calibri"/>
                    <a:cs typeface="Calibri"/>
                  </a:rPr>
                  <a:t>AMBARI</a:t>
                </a:r>
              </a:p>
            </p:txBody>
          </p:sp>
        </p:grpSp>
      </p:grpSp>
    </p:spTree>
    <p:extLst>
      <p:ext uri="{BB962C8B-B14F-4D97-AF65-F5344CB8AC3E}">
        <p14:creationId xmlns:p14="http://schemas.microsoft.com/office/powerpoint/2010/main" val="94169086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Hortonworks</a:t>
            </a:r>
            <a:endParaRPr lang="en-US" dirty="0"/>
          </a:p>
        </p:txBody>
      </p:sp>
      <p:sp>
        <p:nvSpPr>
          <p:cNvPr id="3" name="Text Placeholder 2"/>
          <p:cNvSpPr>
            <a:spLocks noGrp="1"/>
          </p:cNvSpPr>
          <p:nvPr>
            <p:ph type="body" sz="quarter" idx="11"/>
          </p:nvPr>
        </p:nvSpPr>
        <p:spPr/>
        <p:txBody>
          <a:bodyPr/>
          <a:lstStyle/>
          <a:p>
            <a:pPr marL="344488" indent="-344488"/>
            <a:r>
              <a:rPr lang="en-US" dirty="0" smtClean="0"/>
              <a:t>Pig</a:t>
            </a:r>
          </a:p>
          <a:p>
            <a:pPr marL="344488" indent="-344488"/>
            <a:endParaRPr lang="en-US" dirty="0">
              <a:solidFill>
                <a:schemeClr val="bg1">
                  <a:lumMod val="50000"/>
                  <a:lumOff val="50000"/>
                </a:schemeClr>
              </a:solidFill>
            </a:endParaRPr>
          </a:p>
          <a:p>
            <a:pPr marL="344488" indent="-344488"/>
            <a:r>
              <a:rPr lang="en-US" dirty="0" smtClean="0">
                <a:solidFill>
                  <a:schemeClr val="bg1">
                    <a:lumMod val="50000"/>
                    <a:lumOff val="50000"/>
                  </a:schemeClr>
                </a:solidFill>
              </a:rPr>
              <a:t>Hive</a:t>
            </a:r>
          </a:p>
          <a:p>
            <a:pPr marL="344488" indent="-344488"/>
            <a:endParaRPr lang="en-US" dirty="0">
              <a:solidFill>
                <a:schemeClr val="bg1">
                  <a:lumMod val="50000"/>
                  <a:lumOff val="50000"/>
                </a:schemeClr>
              </a:solidFill>
            </a:endParaRPr>
          </a:p>
          <a:p>
            <a:pPr marL="344488" indent="-344488"/>
            <a:r>
              <a:rPr lang="en-US" dirty="0" err="1" smtClean="0">
                <a:solidFill>
                  <a:schemeClr val="bg1">
                    <a:lumMod val="50000"/>
                    <a:lumOff val="50000"/>
                  </a:schemeClr>
                </a:solidFill>
              </a:rPr>
              <a:t>HCatalog</a:t>
            </a:r>
            <a:endParaRPr lang="en-US" dirty="0" smtClean="0">
              <a:solidFill>
                <a:schemeClr val="bg1">
                  <a:lumMod val="50000"/>
                  <a:lumOff val="50000"/>
                </a:schemeClr>
              </a:solidFill>
            </a:endParaRPr>
          </a:p>
          <a:p>
            <a:pPr marL="344488" indent="-344488"/>
            <a:endParaRPr lang="en-US" dirty="0">
              <a:solidFill>
                <a:schemeClr val="bg1">
                  <a:lumMod val="50000"/>
                  <a:lumOff val="50000"/>
                </a:schemeClr>
              </a:solidFill>
            </a:endParaRPr>
          </a:p>
          <a:p>
            <a:pPr marL="344488" indent="-344488"/>
            <a:r>
              <a:rPr lang="en-US" dirty="0" smtClean="0">
                <a:solidFill>
                  <a:schemeClr val="bg1">
                    <a:lumMod val="50000"/>
                    <a:lumOff val="50000"/>
                  </a:schemeClr>
                </a:solidFill>
              </a:rPr>
              <a:t>REST Services</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a:t>
            </a:fld>
            <a:endParaRPr lang="en-US" dirty="0"/>
          </a:p>
        </p:txBody>
      </p:sp>
    </p:spTree>
    <p:extLst>
      <p:ext uri="{BB962C8B-B14F-4D97-AF65-F5344CB8AC3E}">
        <p14:creationId xmlns:p14="http://schemas.microsoft.com/office/powerpoint/2010/main" val="289125692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Text Placeholder 2"/>
          <p:cNvSpPr>
            <a:spLocks noGrp="1"/>
          </p:cNvSpPr>
          <p:nvPr>
            <p:ph type="body" sz="quarter" idx="11"/>
          </p:nvPr>
        </p:nvSpPr>
        <p:spPr/>
        <p:txBody>
          <a:bodyPr/>
          <a:lstStyle/>
          <a:p>
            <a:r>
              <a:rPr lang="en-US" dirty="0" smtClean="0"/>
              <a:t>Hadoop as Enterprise Data Warehouse</a:t>
            </a:r>
          </a:p>
          <a:p>
            <a:endParaRPr lang="en-US" dirty="0" smtClean="0"/>
          </a:p>
          <a:p>
            <a:r>
              <a:rPr lang="en-US" dirty="0" err="1" smtClean="0"/>
              <a:t>Adhoc</a:t>
            </a:r>
            <a:r>
              <a:rPr lang="en-US" dirty="0" smtClean="0"/>
              <a:t> query support</a:t>
            </a:r>
          </a:p>
          <a:p>
            <a:endParaRPr lang="en-US" dirty="0"/>
          </a:p>
          <a:p>
            <a:r>
              <a:rPr lang="en-US" dirty="0" smtClean="0"/>
              <a:t>Schema information</a:t>
            </a:r>
          </a:p>
          <a:p>
            <a:endParaRPr lang="en-US" dirty="0"/>
          </a:p>
          <a:p>
            <a:r>
              <a:rPr lang="en-US" dirty="0" smtClean="0"/>
              <a:t>Tool for end-users</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20</a:t>
            </a:fld>
            <a:endParaRPr lang="en-US" dirty="0"/>
          </a:p>
        </p:txBody>
      </p:sp>
      <p:sp>
        <p:nvSpPr>
          <p:cNvPr id="5" name="TextBox 4"/>
          <p:cNvSpPr txBox="1"/>
          <p:nvPr/>
        </p:nvSpPr>
        <p:spPr>
          <a:xfrm>
            <a:off x="457199" y="5090070"/>
            <a:ext cx="8454163" cy="635030"/>
          </a:xfrm>
          <a:prstGeom prst="rect">
            <a:avLst/>
          </a:prstGeom>
          <a:ln>
            <a:solidFill>
              <a:schemeClr val="accent1"/>
            </a:solidFill>
          </a:ln>
        </p:spPr>
        <p:style>
          <a:lnRef idx="3">
            <a:schemeClr val="lt1"/>
          </a:lnRef>
          <a:fillRef idx="1">
            <a:schemeClr val="accent1"/>
          </a:fillRef>
          <a:effectRef idx="1">
            <a:schemeClr val="accent1"/>
          </a:effectRef>
          <a:fontRef idx="minor">
            <a:schemeClr val="lt1"/>
          </a:fontRef>
        </p:style>
        <p:txBody>
          <a:bodyPr vert="horz" wrap="none" lIns="91440" tIns="45720" rIns="91440" bIns="45720" rtlCol="0">
            <a:norm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lang="en-US" sz="2000" noProof="0" dirty="0" smtClean="0">
                <a:solidFill>
                  <a:schemeClr val="tx1"/>
                </a:solidFill>
                <a:latin typeface="+mn-lt"/>
                <a:ea typeface="+mn-ea"/>
                <a:cs typeface="+mn-cs"/>
              </a:rPr>
              <a:t>USED EXTENSIVELY FOR ANALYTICS &amp; BUSINESS INTELLIGENCE</a:t>
            </a:r>
            <a:endParaRPr kumimoji="0" lang="en-US" sz="2000" i="0" u="none" strike="noStrike" kern="1200" cap="none" spc="0" normalizeH="0" baseline="0" noProof="0" dirty="0" smtClean="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70915608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Architecture Basics</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21</a:t>
            </a:fld>
            <a:endParaRPr lang="en-US" dirty="0"/>
          </a:p>
        </p:txBody>
      </p:sp>
      <p:sp>
        <p:nvSpPr>
          <p:cNvPr id="5" name="Rectangle 4"/>
          <p:cNvSpPr/>
          <p:nvPr/>
        </p:nvSpPr>
        <p:spPr>
          <a:xfrm>
            <a:off x="4569931" y="4785957"/>
            <a:ext cx="3399128" cy="671668"/>
          </a:xfrm>
          <a:prstGeom prst="rect">
            <a:avLst/>
          </a:prstGeom>
          <a:solidFill>
            <a:schemeClr val="accent3"/>
          </a:solidFill>
          <a:ln>
            <a:noFill/>
          </a:ln>
          <a:effectLst/>
          <a:scene3d>
            <a:camera prst="orthographicFront"/>
            <a:lightRig rig="threePt" dir="t"/>
          </a:scene3d>
          <a:sp3d>
            <a:bevelT/>
          </a:sp3d>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solidFill>
                <a:srgbClr val="FFFFFF"/>
              </a:solidFill>
            </a:endParaRPr>
          </a:p>
        </p:txBody>
      </p:sp>
      <p:sp>
        <p:nvSpPr>
          <p:cNvPr id="6" name="Rectangle 5"/>
          <p:cNvSpPr/>
          <p:nvPr/>
        </p:nvSpPr>
        <p:spPr>
          <a:xfrm>
            <a:off x="4571499" y="3579457"/>
            <a:ext cx="2039002" cy="1498600"/>
          </a:xfrm>
          <a:prstGeom prst="rect">
            <a:avLst/>
          </a:prstGeom>
          <a:gradFill flip="none" rotWithShape="1">
            <a:gsLst>
              <a:gs pos="0">
                <a:schemeClr val="accent6">
                  <a:lumMod val="75000"/>
                  <a:alpha val="64000"/>
                </a:schemeClr>
              </a:gs>
              <a:gs pos="100000">
                <a:srgbClr val="FFFFFF">
                  <a:alpha val="47000"/>
                </a:srgbClr>
              </a:gs>
            </a:gsLst>
            <a:lin ang="5400000" scaled="0"/>
            <a:tileRect/>
          </a:gradFill>
          <a:ln>
            <a:solidFill>
              <a:schemeClr val="tx2"/>
            </a:solidFill>
          </a:ln>
          <a:effectLst/>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solidFill>
                <a:schemeClr val="tx1"/>
              </a:solidFill>
            </a:endParaRPr>
          </a:p>
        </p:txBody>
      </p:sp>
      <p:sp>
        <p:nvSpPr>
          <p:cNvPr id="7" name="Rectangle 6"/>
          <p:cNvSpPr/>
          <p:nvPr/>
        </p:nvSpPr>
        <p:spPr>
          <a:xfrm>
            <a:off x="3651688" y="5451921"/>
            <a:ext cx="4330071" cy="781836"/>
          </a:xfrm>
          <a:prstGeom prst="rect">
            <a:avLst/>
          </a:prstGeom>
          <a:solidFill>
            <a:schemeClr val="accent1"/>
          </a:solidFill>
          <a:ln>
            <a:noFill/>
          </a:ln>
          <a:effectLst/>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 name="TextBox 7"/>
          <p:cNvSpPr txBox="1"/>
          <p:nvPr/>
        </p:nvSpPr>
        <p:spPr>
          <a:xfrm>
            <a:off x="1436473" y="4978617"/>
            <a:ext cx="2620237" cy="369332"/>
          </a:xfrm>
          <a:prstGeom prst="rect">
            <a:avLst/>
          </a:prstGeom>
          <a:noFill/>
        </p:spPr>
        <p:txBody>
          <a:bodyPr wrap="square" rtlCol="0">
            <a:spAutoFit/>
          </a:bodyPr>
          <a:lstStyle/>
          <a:p>
            <a:pPr lvl="1"/>
            <a:endParaRPr lang="en-US" dirty="0"/>
          </a:p>
        </p:txBody>
      </p:sp>
      <p:grpSp>
        <p:nvGrpSpPr>
          <p:cNvPr id="9" name="Group 8"/>
          <p:cNvGrpSpPr/>
          <p:nvPr/>
        </p:nvGrpSpPr>
        <p:grpSpPr>
          <a:xfrm>
            <a:off x="1429927" y="3564869"/>
            <a:ext cx="2721932" cy="1353567"/>
            <a:chOff x="598268" y="3441700"/>
            <a:chExt cx="2721932" cy="1353567"/>
          </a:xfrm>
        </p:grpSpPr>
        <p:sp>
          <p:nvSpPr>
            <p:cNvPr id="10" name="Can 9"/>
            <p:cNvSpPr/>
            <p:nvPr/>
          </p:nvSpPr>
          <p:spPr>
            <a:xfrm>
              <a:off x="702944" y="3441700"/>
              <a:ext cx="2535556" cy="1353567"/>
            </a:xfrm>
            <a:prstGeom prst="can">
              <a:avLst/>
            </a:prstGeom>
            <a:solidFill>
              <a:schemeClr val="accent6">
                <a:lumMod val="40000"/>
                <a:lumOff val="60000"/>
              </a:schemeClr>
            </a:solidFill>
            <a:ln>
              <a:solidFill>
                <a:schemeClr val="accent1">
                  <a:lumMod val="75000"/>
                </a:schemeClr>
              </a:solidFill>
            </a:ln>
            <a:effectLst>
              <a:outerShdw blurRad="50800" dist="38100" dir="5400000" algn="t" rotWithShape="0">
                <a:prstClr val="black">
                  <a:alpha val="40000"/>
                </a:prstClr>
              </a:outerShdw>
            </a:effectLst>
            <a:scene3d>
              <a:camera prst="orthographicFront"/>
              <a:lightRig rig="threePt" dir="t"/>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u="sng" dirty="0" smtClean="0">
                <a:solidFill>
                  <a:schemeClr val="tx1"/>
                </a:solidFill>
              </a:endParaRPr>
            </a:p>
            <a:p>
              <a:pPr algn="ctr"/>
              <a:endParaRPr lang="en-US" dirty="0">
                <a:solidFill>
                  <a:schemeClr val="tx1"/>
                </a:solidFill>
              </a:endParaRPr>
            </a:p>
          </p:txBody>
        </p:sp>
        <p:sp>
          <p:nvSpPr>
            <p:cNvPr id="11" name="TextBox 10"/>
            <p:cNvSpPr txBox="1"/>
            <p:nvPr/>
          </p:nvSpPr>
          <p:spPr>
            <a:xfrm>
              <a:off x="598268" y="4140200"/>
              <a:ext cx="2721932" cy="523220"/>
            </a:xfrm>
            <a:prstGeom prst="rect">
              <a:avLst/>
            </a:prstGeom>
            <a:noFill/>
          </p:spPr>
          <p:txBody>
            <a:bodyPr wrap="none" rtlCol="0">
              <a:spAutoFit/>
            </a:bodyPr>
            <a:lstStyle/>
            <a:p>
              <a:pPr algn="ctr"/>
              <a:r>
                <a:rPr lang="en-US" sz="1400" dirty="0" smtClean="0"/>
                <a:t>Stores </a:t>
              </a:r>
              <a:r>
                <a:rPr lang="en-US" sz="1400" dirty="0"/>
                <a:t>schema </a:t>
              </a:r>
              <a:r>
                <a:rPr lang="en-US" sz="1400" dirty="0" smtClean="0"/>
                <a:t>information</a:t>
              </a:r>
            </a:p>
            <a:p>
              <a:pPr algn="ctr"/>
              <a:r>
                <a:rPr lang="en-US" sz="1400" dirty="0" smtClean="0"/>
                <a:t>Provides </a:t>
              </a:r>
              <a:r>
                <a:rPr lang="en-US" sz="1400" dirty="0"/>
                <a:t>a structure to </a:t>
              </a:r>
              <a:r>
                <a:rPr lang="en-US" sz="1400" dirty="0" smtClean="0"/>
                <a:t>stored data</a:t>
              </a:r>
              <a:endParaRPr lang="en-US" sz="1400" dirty="0"/>
            </a:p>
          </p:txBody>
        </p:sp>
        <p:cxnSp>
          <p:nvCxnSpPr>
            <p:cNvPr id="12" name="Straight Connector 11"/>
            <p:cNvCxnSpPr/>
            <p:nvPr/>
          </p:nvCxnSpPr>
          <p:spPr>
            <a:xfrm>
              <a:off x="774700" y="4074190"/>
              <a:ext cx="2200163"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1260222" y="3670300"/>
              <a:ext cx="1169423" cy="369332"/>
            </a:xfrm>
            <a:prstGeom prst="rect">
              <a:avLst/>
            </a:prstGeom>
            <a:noFill/>
          </p:spPr>
          <p:txBody>
            <a:bodyPr wrap="none" rtlCol="0">
              <a:spAutoFit/>
            </a:bodyPr>
            <a:lstStyle/>
            <a:p>
              <a:pPr algn="ctr"/>
              <a:r>
                <a:rPr lang="en-US" dirty="0" err="1" smtClean="0"/>
                <a:t>Metastore</a:t>
              </a:r>
              <a:endParaRPr lang="en-US" dirty="0" smtClean="0"/>
            </a:p>
          </p:txBody>
        </p:sp>
      </p:grpSp>
      <p:sp>
        <p:nvSpPr>
          <p:cNvPr id="14" name="Rounded Rectangle 13"/>
          <p:cNvSpPr/>
          <p:nvPr/>
        </p:nvSpPr>
        <p:spPr>
          <a:xfrm>
            <a:off x="2732138" y="1956620"/>
            <a:ext cx="3097704" cy="1045409"/>
          </a:xfrm>
          <a:prstGeom prst="roundRect">
            <a:avLst/>
          </a:prstGeom>
          <a:solidFill>
            <a:schemeClr val="accent5">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3966141" y="2373209"/>
            <a:ext cx="8001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3897376" y="1975864"/>
            <a:ext cx="931039" cy="369332"/>
          </a:xfrm>
          <a:prstGeom prst="rect">
            <a:avLst/>
          </a:prstGeom>
          <a:noFill/>
        </p:spPr>
        <p:txBody>
          <a:bodyPr wrap="none" rtlCol="0">
            <a:spAutoFit/>
          </a:bodyPr>
          <a:lstStyle/>
          <a:p>
            <a:pPr algn="ctr"/>
            <a:r>
              <a:rPr lang="en-US" dirty="0" smtClean="0"/>
              <a:t>Hive CLI</a:t>
            </a:r>
          </a:p>
        </p:txBody>
      </p:sp>
      <p:sp>
        <p:nvSpPr>
          <p:cNvPr id="17" name="TextBox 16"/>
          <p:cNvSpPr txBox="1"/>
          <p:nvPr/>
        </p:nvSpPr>
        <p:spPr>
          <a:xfrm>
            <a:off x="2980416" y="2394576"/>
            <a:ext cx="2657022" cy="584776"/>
          </a:xfrm>
          <a:prstGeom prst="rect">
            <a:avLst/>
          </a:prstGeom>
          <a:noFill/>
        </p:spPr>
        <p:txBody>
          <a:bodyPr wrap="square" rtlCol="0">
            <a:spAutoFit/>
          </a:bodyPr>
          <a:lstStyle/>
          <a:p>
            <a:pPr algn="ctr"/>
            <a:r>
              <a:rPr lang="en-US" sz="1600" dirty="0" smtClean="0"/>
              <a:t>Run queries, browse tables (“show” commands)</a:t>
            </a:r>
            <a:endParaRPr lang="en-US" sz="1600" dirty="0"/>
          </a:p>
        </p:txBody>
      </p:sp>
      <p:grpSp>
        <p:nvGrpSpPr>
          <p:cNvPr id="18" name="Group 17"/>
          <p:cNvGrpSpPr/>
          <p:nvPr/>
        </p:nvGrpSpPr>
        <p:grpSpPr>
          <a:xfrm>
            <a:off x="5541938" y="1672179"/>
            <a:ext cx="1634730" cy="1041191"/>
            <a:chOff x="4983968" y="979405"/>
            <a:chExt cx="1634730" cy="1041191"/>
          </a:xfrm>
        </p:grpSpPr>
        <p:sp>
          <p:nvSpPr>
            <p:cNvPr id="19" name="TextBox 18"/>
            <p:cNvSpPr txBox="1"/>
            <p:nvPr/>
          </p:nvSpPr>
          <p:spPr>
            <a:xfrm>
              <a:off x="5065430" y="1049616"/>
              <a:ext cx="1430982" cy="340303"/>
            </a:xfrm>
            <a:prstGeom prst="rect">
              <a:avLst/>
            </a:prstGeom>
            <a:noFill/>
          </p:spPr>
          <p:txBody>
            <a:bodyPr wrap="none" rtlCol="0">
              <a:spAutoFit/>
            </a:bodyPr>
            <a:lstStyle/>
            <a:p>
              <a:pPr algn="ctr"/>
              <a:r>
                <a:rPr lang="en-US" dirty="0" err="1" smtClean="0"/>
                <a:t>HDInsight</a:t>
              </a:r>
              <a:endParaRPr lang="en-US" dirty="0" smtClean="0"/>
            </a:p>
          </p:txBody>
        </p:sp>
        <p:sp>
          <p:nvSpPr>
            <p:cNvPr id="20" name="Rounded Rectangle 19"/>
            <p:cNvSpPr/>
            <p:nvPr/>
          </p:nvSpPr>
          <p:spPr>
            <a:xfrm>
              <a:off x="5061194" y="979405"/>
              <a:ext cx="1474930" cy="1041191"/>
            </a:xfrm>
            <a:prstGeom prst="roundRect">
              <a:avLst/>
            </a:prstGeom>
            <a:solidFill>
              <a:schemeClr val="accent5">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5131488" y="1014510"/>
              <a:ext cx="1430982" cy="340303"/>
            </a:xfrm>
            <a:prstGeom prst="rect">
              <a:avLst/>
            </a:prstGeom>
            <a:noFill/>
          </p:spPr>
          <p:txBody>
            <a:bodyPr wrap="none" rtlCol="0">
              <a:spAutoFit/>
            </a:bodyPr>
            <a:lstStyle/>
            <a:p>
              <a:pPr algn="ctr"/>
              <a:r>
                <a:rPr lang="en-US" dirty="0" err="1" smtClean="0"/>
                <a:t>HDInsight</a:t>
              </a:r>
              <a:endParaRPr lang="en-US" dirty="0" smtClean="0"/>
            </a:p>
          </p:txBody>
        </p:sp>
        <p:cxnSp>
          <p:nvCxnSpPr>
            <p:cNvPr id="22" name="Straight Connector 21"/>
            <p:cNvCxnSpPr/>
            <p:nvPr/>
          </p:nvCxnSpPr>
          <p:spPr>
            <a:xfrm>
              <a:off x="5247980" y="1374954"/>
              <a:ext cx="1040424"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4983968" y="1435776"/>
              <a:ext cx="1634730" cy="584776"/>
            </a:xfrm>
            <a:prstGeom prst="rect">
              <a:avLst/>
            </a:prstGeom>
            <a:noFill/>
          </p:spPr>
          <p:txBody>
            <a:bodyPr wrap="square" rtlCol="0">
              <a:spAutoFit/>
            </a:bodyPr>
            <a:lstStyle/>
            <a:p>
              <a:pPr algn="ctr"/>
              <a:r>
                <a:rPr lang="en-US" sz="1600" dirty="0" smtClean="0"/>
                <a:t>Microsoft Windows Server</a:t>
              </a:r>
              <a:endParaRPr lang="en-US" sz="1600" dirty="0"/>
            </a:p>
          </p:txBody>
        </p:sp>
      </p:grpSp>
      <p:grpSp>
        <p:nvGrpSpPr>
          <p:cNvPr id="24" name="Group 23"/>
          <p:cNvGrpSpPr/>
          <p:nvPr/>
        </p:nvGrpSpPr>
        <p:grpSpPr>
          <a:xfrm>
            <a:off x="1635432" y="1692200"/>
            <a:ext cx="1462270" cy="982684"/>
            <a:chOff x="1693154" y="1711444"/>
            <a:chExt cx="1462270" cy="982684"/>
          </a:xfrm>
        </p:grpSpPr>
        <p:sp>
          <p:nvSpPr>
            <p:cNvPr id="25" name="Rounded Rectangle 24"/>
            <p:cNvSpPr/>
            <p:nvPr/>
          </p:nvSpPr>
          <p:spPr>
            <a:xfrm>
              <a:off x="1693155" y="1712696"/>
              <a:ext cx="1264088" cy="981432"/>
            </a:xfrm>
            <a:prstGeom prst="round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6" name="Straight Connector 25"/>
            <p:cNvCxnSpPr/>
            <p:nvPr/>
          </p:nvCxnSpPr>
          <p:spPr>
            <a:xfrm>
              <a:off x="1915461" y="2089934"/>
              <a:ext cx="8001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1825275" y="1711444"/>
              <a:ext cx="884602" cy="369332"/>
            </a:xfrm>
            <a:prstGeom prst="rect">
              <a:avLst/>
            </a:prstGeom>
            <a:noFill/>
          </p:spPr>
          <p:txBody>
            <a:bodyPr wrap="none" rtlCol="0">
              <a:spAutoFit/>
            </a:bodyPr>
            <a:lstStyle/>
            <a:p>
              <a:pPr algn="ctr"/>
              <a:r>
                <a:rPr lang="en-US" dirty="0" smtClean="0"/>
                <a:t>Web UI</a:t>
              </a:r>
            </a:p>
          </p:txBody>
        </p:sp>
        <p:sp>
          <p:nvSpPr>
            <p:cNvPr id="28" name="TextBox 27"/>
            <p:cNvSpPr txBox="1"/>
            <p:nvPr/>
          </p:nvSpPr>
          <p:spPr>
            <a:xfrm>
              <a:off x="1693154" y="2193790"/>
              <a:ext cx="1462270" cy="338554"/>
            </a:xfrm>
            <a:prstGeom prst="rect">
              <a:avLst/>
            </a:prstGeom>
            <a:noFill/>
          </p:spPr>
          <p:txBody>
            <a:bodyPr wrap="square" rtlCol="0">
              <a:spAutoFit/>
            </a:bodyPr>
            <a:lstStyle/>
            <a:p>
              <a:r>
                <a:rPr lang="en-US" sz="1600" dirty="0" smtClean="0"/>
                <a:t>Management</a:t>
              </a:r>
              <a:endParaRPr lang="en-US" sz="1600" dirty="0"/>
            </a:p>
          </p:txBody>
        </p:sp>
      </p:grpSp>
      <p:sp>
        <p:nvSpPr>
          <p:cNvPr id="29" name="TextBox 28"/>
          <p:cNvSpPr txBox="1"/>
          <p:nvPr/>
        </p:nvSpPr>
        <p:spPr>
          <a:xfrm>
            <a:off x="5140028" y="3630257"/>
            <a:ext cx="864339" cy="369332"/>
          </a:xfrm>
          <a:prstGeom prst="rect">
            <a:avLst/>
          </a:prstGeom>
          <a:noFill/>
        </p:spPr>
        <p:txBody>
          <a:bodyPr wrap="none" rtlCol="0">
            <a:spAutoFit/>
          </a:bodyPr>
          <a:lstStyle/>
          <a:p>
            <a:pPr algn="ctr"/>
            <a:r>
              <a:rPr lang="en-US" dirty="0" err="1" smtClean="0"/>
              <a:t>HiveQL</a:t>
            </a:r>
            <a:endParaRPr lang="en-US" dirty="0" smtClean="0"/>
          </a:p>
        </p:txBody>
      </p:sp>
      <p:cxnSp>
        <p:nvCxnSpPr>
          <p:cNvPr id="30" name="Straight Connector 29"/>
          <p:cNvCxnSpPr/>
          <p:nvPr/>
        </p:nvCxnSpPr>
        <p:spPr>
          <a:xfrm>
            <a:off x="5149659" y="3996047"/>
            <a:ext cx="8001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5170966" y="5490291"/>
            <a:ext cx="1709986" cy="369332"/>
          </a:xfrm>
          <a:prstGeom prst="rect">
            <a:avLst/>
          </a:prstGeom>
        </p:spPr>
        <p:txBody>
          <a:bodyPr wrap="none">
            <a:spAutoFit/>
          </a:bodyPr>
          <a:lstStyle/>
          <a:p>
            <a:pPr algn="ctr"/>
            <a:r>
              <a:rPr lang="en-US" dirty="0"/>
              <a:t>HDFS (or </a:t>
            </a:r>
            <a:r>
              <a:rPr lang="en-US" dirty="0" err="1"/>
              <a:t>Hbase</a:t>
            </a:r>
            <a:r>
              <a:rPr lang="en-US" dirty="0"/>
              <a:t>)</a:t>
            </a:r>
          </a:p>
        </p:txBody>
      </p:sp>
      <p:cxnSp>
        <p:nvCxnSpPr>
          <p:cNvPr id="32" name="Straight Connector 31"/>
          <p:cNvCxnSpPr/>
          <p:nvPr/>
        </p:nvCxnSpPr>
        <p:spPr>
          <a:xfrm>
            <a:off x="5187759" y="5901047"/>
            <a:ext cx="14478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33" name="Rectangle 32"/>
          <p:cNvSpPr/>
          <p:nvPr/>
        </p:nvSpPr>
        <p:spPr>
          <a:xfrm>
            <a:off x="4723600" y="4042492"/>
            <a:ext cx="1886559" cy="523220"/>
          </a:xfrm>
          <a:prstGeom prst="rect">
            <a:avLst/>
          </a:prstGeom>
        </p:spPr>
        <p:txBody>
          <a:bodyPr wrap="square">
            <a:spAutoFit/>
          </a:bodyPr>
          <a:lstStyle/>
          <a:p>
            <a:r>
              <a:rPr lang="en-US" sz="1400" dirty="0" smtClean="0"/>
              <a:t>Query </a:t>
            </a:r>
            <a:r>
              <a:rPr lang="en-US" sz="1400" dirty="0"/>
              <a:t>processing, </a:t>
            </a:r>
            <a:r>
              <a:rPr lang="en-US" sz="1400" dirty="0" smtClean="0"/>
              <a:t>compiling, optimizing </a:t>
            </a:r>
            <a:endParaRPr lang="en-US" sz="1400" dirty="0"/>
          </a:p>
        </p:txBody>
      </p:sp>
      <p:sp>
        <p:nvSpPr>
          <p:cNvPr id="34" name="Rectangle 33"/>
          <p:cNvSpPr/>
          <p:nvPr/>
        </p:nvSpPr>
        <p:spPr>
          <a:xfrm>
            <a:off x="5116619" y="4766391"/>
            <a:ext cx="898691" cy="307777"/>
          </a:xfrm>
          <a:prstGeom prst="rect">
            <a:avLst/>
          </a:prstGeom>
        </p:spPr>
        <p:txBody>
          <a:bodyPr wrap="none">
            <a:spAutoFit/>
          </a:bodyPr>
          <a:lstStyle/>
          <a:p>
            <a:r>
              <a:rPr lang="en-US" sz="1400" dirty="0" smtClean="0"/>
              <a:t>Execution </a:t>
            </a:r>
            <a:endParaRPr lang="en-US" sz="1400" dirty="0"/>
          </a:p>
        </p:txBody>
      </p:sp>
      <p:sp>
        <p:nvSpPr>
          <p:cNvPr id="35" name="Rectangle 34"/>
          <p:cNvSpPr/>
          <p:nvPr/>
        </p:nvSpPr>
        <p:spPr>
          <a:xfrm>
            <a:off x="5589090" y="5045791"/>
            <a:ext cx="1330938" cy="369332"/>
          </a:xfrm>
          <a:prstGeom prst="rect">
            <a:avLst/>
          </a:prstGeom>
        </p:spPr>
        <p:txBody>
          <a:bodyPr wrap="none">
            <a:spAutoFit/>
          </a:bodyPr>
          <a:lstStyle/>
          <a:p>
            <a:pPr algn="ctr"/>
            <a:r>
              <a:rPr lang="en-US" dirty="0">
                <a:solidFill>
                  <a:srgbClr val="FFFFFF"/>
                </a:solidFill>
              </a:rPr>
              <a:t>MapReduce</a:t>
            </a:r>
          </a:p>
        </p:txBody>
      </p:sp>
      <p:cxnSp>
        <p:nvCxnSpPr>
          <p:cNvPr id="36" name="Straight Arrow Connector 35"/>
          <p:cNvCxnSpPr/>
          <p:nvPr/>
        </p:nvCxnSpPr>
        <p:spPr>
          <a:xfrm>
            <a:off x="4057459" y="3960457"/>
            <a:ext cx="546100" cy="0"/>
          </a:xfrm>
          <a:prstGeom prst="straightConnector1">
            <a:avLst/>
          </a:prstGeom>
          <a:ln>
            <a:solidFill>
              <a:srgbClr val="000000"/>
            </a:solidFill>
            <a:headEnd type="arrow"/>
            <a:tailEnd type="arrow"/>
          </a:ln>
        </p:spPr>
        <p:style>
          <a:lnRef idx="2">
            <a:schemeClr val="accent1"/>
          </a:lnRef>
          <a:fillRef idx="0">
            <a:schemeClr val="accent1"/>
          </a:fillRef>
          <a:effectRef idx="1">
            <a:schemeClr val="accent1"/>
          </a:effectRef>
          <a:fontRef idx="minor">
            <a:schemeClr val="tx1"/>
          </a:fontRef>
        </p:style>
      </p:cxnSp>
      <p:grpSp>
        <p:nvGrpSpPr>
          <p:cNvPr id="37" name="Group 36"/>
          <p:cNvGrpSpPr/>
          <p:nvPr/>
        </p:nvGrpSpPr>
        <p:grpSpPr>
          <a:xfrm>
            <a:off x="2660459" y="4923769"/>
            <a:ext cx="1943100" cy="368269"/>
            <a:chOff x="1828800" y="4800600"/>
            <a:chExt cx="1943100" cy="787400"/>
          </a:xfrm>
        </p:grpSpPr>
        <p:cxnSp>
          <p:nvCxnSpPr>
            <p:cNvPr id="38" name="Straight Arrow Connector 37"/>
            <p:cNvCxnSpPr/>
            <p:nvPr/>
          </p:nvCxnSpPr>
          <p:spPr>
            <a:xfrm>
              <a:off x="1828800" y="5575300"/>
              <a:ext cx="1943100" cy="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flipV="1">
              <a:off x="1841500" y="4800600"/>
              <a:ext cx="0" cy="78740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grpSp>
      <p:cxnSp>
        <p:nvCxnSpPr>
          <p:cNvPr id="40" name="Straight Arrow Connector 39"/>
          <p:cNvCxnSpPr/>
          <p:nvPr/>
        </p:nvCxnSpPr>
        <p:spPr>
          <a:xfrm>
            <a:off x="3597953" y="2982784"/>
            <a:ext cx="2" cy="635046"/>
          </a:xfrm>
          <a:prstGeom prst="straightConnector1">
            <a:avLst/>
          </a:prstGeom>
          <a:ln>
            <a:solidFill>
              <a:srgbClr val="000000"/>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a:off x="5212625" y="2981234"/>
            <a:ext cx="0" cy="615800"/>
          </a:xfrm>
          <a:prstGeom prst="straightConnector1">
            <a:avLst/>
          </a:prstGeom>
          <a:ln>
            <a:solidFill>
              <a:srgbClr val="000000"/>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7062200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a:t>
            </a:r>
            <a:r>
              <a:rPr lang="en-US" dirty="0" err="1" smtClean="0"/>
              <a:t>vs</a:t>
            </a:r>
            <a:r>
              <a:rPr lang="en-US" dirty="0" smtClean="0"/>
              <a:t> Pig</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22</a:t>
            </a:fld>
            <a:endParaRPr lang="en-US" dirty="0"/>
          </a:p>
        </p:txBody>
      </p:sp>
      <p:sp>
        <p:nvSpPr>
          <p:cNvPr id="5" name="Rounded Rectangle 4"/>
          <p:cNvSpPr/>
          <p:nvPr/>
        </p:nvSpPr>
        <p:spPr>
          <a:xfrm>
            <a:off x="178256" y="1182156"/>
            <a:ext cx="8508544" cy="89746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rgbClr val="000000"/>
                </a:solidFill>
              </a:rPr>
              <a:t>Pig and Hive work well together </a:t>
            </a:r>
            <a:r>
              <a:rPr lang="en-US" sz="2800" dirty="0" smtClean="0">
                <a:solidFill>
                  <a:srgbClr val="000000"/>
                </a:solidFill>
              </a:rPr>
              <a:t/>
            </a:r>
            <a:br>
              <a:rPr lang="en-US" sz="2800" dirty="0" smtClean="0">
                <a:solidFill>
                  <a:srgbClr val="000000"/>
                </a:solidFill>
              </a:rPr>
            </a:br>
            <a:r>
              <a:rPr lang="en-US" sz="2800" dirty="0" smtClean="0">
                <a:solidFill>
                  <a:srgbClr val="000000"/>
                </a:solidFill>
              </a:rPr>
              <a:t>and many businesses </a:t>
            </a:r>
            <a:r>
              <a:rPr lang="en-US" sz="2800" dirty="0">
                <a:solidFill>
                  <a:srgbClr val="000000"/>
                </a:solidFill>
              </a:rPr>
              <a:t>use </a:t>
            </a:r>
            <a:r>
              <a:rPr lang="en-US" sz="2800" dirty="0" smtClean="0">
                <a:solidFill>
                  <a:srgbClr val="000000"/>
                </a:solidFill>
              </a:rPr>
              <a:t>both</a:t>
            </a:r>
            <a:r>
              <a:rPr lang="en-US" sz="2800" dirty="0">
                <a:solidFill>
                  <a:schemeClr val="tx1"/>
                </a:solidFill>
              </a:rPr>
              <a:t>.</a:t>
            </a:r>
            <a:endParaRPr lang="en-US" sz="2800" dirty="0">
              <a:solidFill>
                <a:srgbClr val="000000"/>
              </a:solidFill>
            </a:endParaRPr>
          </a:p>
        </p:txBody>
      </p:sp>
      <p:sp>
        <p:nvSpPr>
          <p:cNvPr id="6" name="Rectangle 5"/>
          <p:cNvSpPr/>
          <p:nvPr/>
        </p:nvSpPr>
        <p:spPr>
          <a:xfrm>
            <a:off x="517677" y="2302482"/>
            <a:ext cx="8118324" cy="2102822"/>
          </a:xfrm>
          <a:prstGeom prst="rect">
            <a:avLst/>
          </a:prstGeom>
          <a:solidFill>
            <a:srgbClr val="E8E8E8"/>
          </a:solidFill>
          <a:ln>
            <a:noFill/>
          </a:ln>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7" name="Straight Connector 6"/>
          <p:cNvCxnSpPr/>
          <p:nvPr/>
        </p:nvCxnSpPr>
        <p:spPr>
          <a:xfrm>
            <a:off x="2646440" y="2488749"/>
            <a:ext cx="12094" cy="1840895"/>
          </a:xfrm>
          <a:prstGeom prst="line">
            <a:avLst/>
          </a:prstGeom>
          <a:ln w="38100" cmpd="sng">
            <a:solidFill>
              <a:srgbClr val="FFFFFF"/>
            </a:solidFill>
          </a:ln>
        </p:spPr>
        <p:style>
          <a:lnRef idx="1">
            <a:schemeClr val="dk1"/>
          </a:lnRef>
          <a:fillRef idx="2">
            <a:schemeClr val="dk1"/>
          </a:fillRef>
          <a:effectRef idx="1">
            <a:schemeClr val="dk1"/>
          </a:effectRef>
          <a:fontRef idx="minor">
            <a:schemeClr val="dk1"/>
          </a:fontRef>
        </p:style>
      </p:cxnSp>
      <p:pic>
        <p:nvPicPr>
          <p:cNvPr id="8" name="Picture 7"/>
          <p:cNvPicPr>
            <a:picLocks noChangeAspect="1"/>
          </p:cNvPicPr>
          <p:nvPr/>
        </p:nvPicPr>
        <p:blipFill>
          <a:blip r:embed="rId2"/>
          <a:stretch>
            <a:fillRect/>
          </a:stretch>
        </p:blipFill>
        <p:spPr>
          <a:xfrm>
            <a:off x="800103" y="2748920"/>
            <a:ext cx="1604434" cy="1449489"/>
          </a:xfrm>
          <a:prstGeom prst="rect">
            <a:avLst/>
          </a:prstGeom>
        </p:spPr>
      </p:pic>
      <p:sp>
        <p:nvSpPr>
          <p:cNvPr id="9" name="TextBox 8"/>
          <p:cNvSpPr txBox="1"/>
          <p:nvPr/>
        </p:nvSpPr>
        <p:spPr>
          <a:xfrm>
            <a:off x="2730500" y="2349500"/>
            <a:ext cx="5365750" cy="1908215"/>
          </a:xfrm>
          <a:prstGeom prst="rect">
            <a:avLst/>
          </a:prstGeom>
          <a:solidFill>
            <a:schemeClr val="bg1">
              <a:lumMod val="10000"/>
              <a:lumOff val="90000"/>
            </a:schemeClr>
          </a:solidFill>
          <a:ln>
            <a:noFill/>
          </a:ln>
        </p:spPr>
        <p:style>
          <a:lnRef idx="1">
            <a:schemeClr val="dk1"/>
          </a:lnRef>
          <a:fillRef idx="2">
            <a:schemeClr val="dk1"/>
          </a:fillRef>
          <a:effectRef idx="1">
            <a:schemeClr val="dk1"/>
          </a:effectRef>
          <a:fontRef idx="minor">
            <a:schemeClr val="dk1"/>
          </a:fontRef>
        </p:style>
        <p:txBody>
          <a:bodyPr wrap="square" rtlCol="0">
            <a:spAutoFit/>
          </a:bodyPr>
          <a:lstStyle/>
          <a:p>
            <a:r>
              <a:rPr lang="en-US" sz="2000" dirty="0">
                <a:solidFill>
                  <a:srgbClr val="000000"/>
                </a:solidFill>
              </a:rPr>
              <a:t>Hive is a good </a:t>
            </a:r>
            <a:r>
              <a:rPr lang="en-US" sz="2000" dirty="0" smtClean="0">
                <a:solidFill>
                  <a:srgbClr val="000000"/>
                </a:solidFill>
              </a:rPr>
              <a:t>choice: </a:t>
            </a:r>
            <a:endParaRPr lang="en-US" sz="2000" dirty="0">
              <a:solidFill>
                <a:srgbClr val="000000"/>
              </a:solidFill>
            </a:endParaRPr>
          </a:p>
          <a:p>
            <a:pPr marL="800100" lvl="1" indent="-342900">
              <a:buFont typeface="Arial"/>
              <a:buChar char="•"/>
            </a:pPr>
            <a:r>
              <a:rPr lang="en-US" sz="2000" dirty="0">
                <a:solidFill>
                  <a:srgbClr val="000000"/>
                </a:solidFill>
              </a:rPr>
              <a:t>when you want to query the data</a:t>
            </a:r>
          </a:p>
          <a:p>
            <a:pPr marL="800100" lvl="1" indent="-342900">
              <a:buFont typeface="Arial"/>
              <a:buChar char="•"/>
            </a:pPr>
            <a:r>
              <a:rPr lang="en-US" sz="2000" dirty="0">
                <a:solidFill>
                  <a:srgbClr val="000000"/>
                </a:solidFill>
              </a:rPr>
              <a:t>when you need an answer to  specific questions</a:t>
            </a:r>
          </a:p>
          <a:p>
            <a:pPr marL="800100" lvl="1" indent="-342900">
              <a:buFont typeface="Arial"/>
              <a:buChar char="•"/>
            </a:pPr>
            <a:r>
              <a:rPr lang="en-US" sz="2000" dirty="0">
                <a:solidFill>
                  <a:srgbClr val="000000"/>
                </a:solidFill>
              </a:rPr>
              <a:t>if you are familiar with SQL</a:t>
            </a:r>
          </a:p>
          <a:p>
            <a:endParaRPr lang="en-US" dirty="0"/>
          </a:p>
        </p:txBody>
      </p:sp>
      <p:grpSp>
        <p:nvGrpSpPr>
          <p:cNvPr id="10" name="Group 9"/>
          <p:cNvGrpSpPr/>
          <p:nvPr/>
        </p:nvGrpSpPr>
        <p:grpSpPr>
          <a:xfrm>
            <a:off x="517675" y="4646970"/>
            <a:ext cx="8118325" cy="2061030"/>
            <a:chOff x="517675" y="4630036"/>
            <a:chExt cx="8118325" cy="2061030"/>
          </a:xfrm>
        </p:grpSpPr>
        <p:sp>
          <p:nvSpPr>
            <p:cNvPr id="11" name="Rectangle 10"/>
            <p:cNvSpPr/>
            <p:nvPr/>
          </p:nvSpPr>
          <p:spPr>
            <a:xfrm>
              <a:off x="517675" y="4630036"/>
              <a:ext cx="8118324" cy="2061030"/>
            </a:xfrm>
            <a:prstGeom prst="rect">
              <a:avLst/>
            </a:prstGeom>
            <a:solidFill>
              <a:srgbClr val="E8E8E8"/>
            </a:solidFill>
            <a:ln>
              <a:noFill/>
            </a:ln>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pic>
          <p:nvPicPr>
            <p:cNvPr id="12" name="Picture 11"/>
            <p:cNvPicPr>
              <a:picLocks noChangeAspect="1"/>
            </p:cNvPicPr>
            <p:nvPr/>
          </p:nvPicPr>
          <p:blipFill>
            <a:blip r:embed="rId3"/>
            <a:stretch>
              <a:fillRect/>
            </a:stretch>
          </p:blipFill>
          <p:spPr>
            <a:xfrm>
              <a:off x="677333" y="4978488"/>
              <a:ext cx="1755262" cy="1483152"/>
            </a:xfrm>
            <a:prstGeom prst="rect">
              <a:avLst/>
            </a:prstGeom>
          </p:spPr>
        </p:pic>
        <p:cxnSp>
          <p:nvCxnSpPr>
            <p:cNvPr id="13" name="Straight Connector 12"/>
            <p:cNvCxnSpPr/>
            <p:nvPr/>
          </p:nvCxnSpPr>
          <p:spPr>
            <a:xfrm>
              <a:off x="2663373" y="4714706"/>
              <a:ext cx="12094" cy="1840895"/>
            </a:xfrm>
            <a:prstGeom prst="line">
              <a:avLst/>
            </a:prstGeom>
            <a:ln w="38100" cmpd="sng">
              <a:solidFill>
                <a:srgbClr val="FFFFFF"/>
              </a:solidFill>
            </a:ln>
          </p:spPr>
          <p:style>
            <a:lnRef idx="1">
              <a:schemeClr val="dk1"/>
            </a:lnRef>
            <a:fillRef idx="2">
              <a:schemeClr val="dk1"/>
            </a:fillRef>
            <a:effectRef idx="1">
              <a:schemeClr val="dk1"/>
            </a:effectRef>
            <a:fontRef idx="minor">
              <a:schemeClr val="dk1"/>
            </a:fontRef>
          </p:style>
        </p:cxnSp>
        <p:sp>
          <p:nvSpPr>
            <p:cNvPr id="14" name="Rectangle 13"/>
            <p:cNvSpPr/>
            <p:nvPr/>
          </p:nvSpPr>
          <p:spPr>
            <a:xfrm>
              <a:off x="2714626" y="4709547"/>
              <a:ext cx="5921374" cy="1631216"/>
            </a:xfrm>
            <a:prstGeom prst="rect">
              <a:avLst/>
            </a:prstGeom>
          </p:spPr>
          <p:txBody>
            <a:bodyPr wrap="square">
              <a:spAutoFit/>
            </a:bodyPr>
            <a:lstStyle/>
            <a:p>
              <a:r>
                <a:rPr lang="en-US" sz="2000" dirty="0"/>
                <a:t>Pig is a good </a:t>
              </a:r>
              <a:r>
                <a:rPr lang="en-US" sz="2000" dirty="0" smtClean="0"/>
                <a:t>choice: </a:t>
              </a:r>
              <a:endParaRPr lang="en-US" sz="2000" dirty="0"/>
            </a:p>
            <a:p>
              <a:pPr marL="800100" lvl="1" indent="-342900">
                <a:buFont typeface="Arial"/>
                <a:buChar char="•"/>
              </a:pPr>
              <a:r>
                <a:rPr lang="en-US" sz="2000" dirty="0"/>
                <a:t>for ETL (Extract -&gt; Transform -&gt; Load)</a:t>
              </a:r>
            </a:p>
            <a:p>
              <a:pPr marL="800100" lvl="1" indent="-342900">
                <a:buFont typeface="Arial"/>
                <a:buChar char="•"/>
              </a:pPr>
              <a:r>
                <a:rPr lang="en-US" sz="2000" dirty="0"/>
                <a:t>for preparing data for easier analysis</a:t>
              </a:r>
            </a:p>
            <a:p>
              <a:pPr marL="800100" lvl="1" indent="-342900">
                <a:buFont typeface="Arial"/>
                <a:buChar char="•"/>
              </a:pPr>
              <a:r>
                <a:rPr lang="en-US" sz="2000" dirty="0"/>
                <a:t>when you have a long series of steps to perform</a:t>
              </a:r>
            </a:p>
          </p:txBody>
        </p:sp>
      </p:grpSp>
    </p:spTree>
    <p:extLst>
      <p:ext uri="{BB962C8B-B14F-4D97-AF65-F5344CB8AC3E}">
        <p14:creationId xmlns:p14="http://schemas.microsoft.com/office/powerpoint/2010/main" val="10259411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HiveQL</a:t>
            </a:r>
            <a:r>
              <a:rPr lang="en-US" dirty="0"/>
              <a:t> Features</a:t>
            </a:r>
          </a:p>
        </p:txBody>
      </p:sp>
      <p:sp>
        <p:nvSpPr>
          <p:cNvPr id="3" name="Text Placeholder 2"/>
          <p:cNvSpPr>
            <a:spLocks noGrp="1"/>
          </p:cNvSpPr>
          <p:nvPr>
            <p:ph type="body" sz="quarter" idx="11"/>
          </p:nvPr>
        </p:nvSpPr>
        <p:spPr/>
        <p:txBody>
          <a:bodyPr/>
          <a:lstStyle/>
          <a:p>
            <a:r>
              <a:rPr lang="en-US" dirty="0" err="1"/>
              <a:t>HiveQL</a:t>
            </a:r>
            <a:r>
              <a:rPr lang="en-US" dirty="0"/>
              <a:t> is similar to other SQLs</a:t>
            </a:r>
          </a:p>
          <a:p>
            <a:pPr lvl="1"/>
            <a:r>
              <a:rPr lang="en-US" dirty="0"/>
              <a:t>Uses familiar relational database concepts </a:t>
            </a:r>
            <a:br>
              <a:rPr lang="en-US" dirty="0"/>
            </a:br>
            <a:r>
              <a:rPr lang="en-US" dirty="0"/>
              <a:t>(tables, rows, columns and schema)</a:t>
            </a:r>
          </a:p>
          <a:p>
            <a:pPr lvl="1"/>
            <a:r>
              <a:rPr lang="en-US" dirty="0"/>
              <a:t>Based on the SQL-92 </a:t>
            </a:r>
            <a:r>
              <a:rPr lang="en-US" dirty="0" smtClean="0"/>
              <a:t>specification</a:t>
            </a:r>
          </a:p>
          <a:p>
            <a:pPr lvl="1"/>
            <a:endParaRPr lang="en-US" dirty="0"/>
          </a:p>
          <a:p>
            <a:r>
              <a:rPr lang="en-US" dirty="0" smtClean="0"/>
              <a:t>Treats </a:t>
            </a:r>
            <a:r>
              <a:rPr lang="en-US" dirty="0"/>
              <a:t>Big Data as </a:t>
            </a:r>
            <a:r>
              <a:rPr lang="en-US" dirty="0" smtClean="0"/>
              <a:t>tables</a:t>
            </a:r>
          </a:p>
          <a:p>
            <a:endParaRPr lang="en-US" dirty="0"/>
          </a:p>
          <a:p>
            <a:r>
              <a:rPr lang="en-US" dirty="0"/>
              <a:t>Converts SQL queries into </a:t>
            </a:r>
            <a:r>
              <a:rPr lang="en-US" dirty="0" err="1"/>
              <a:t>MapReduce</a:t>
            </a:r>
            <a:r>
              <a:rPr lang="en-US" dirty="0"/>
              <a:t> jobs</a:t>
            </a:r>
          </a:p>
          <a:p>
            <a:pPr lvl="1"/>
            <a:r>
              <a:rPr lang="en-US" dirty="0"/>
              <a:t>User does not need to know </a:t>
            </a:r>
            <a:r>
              <a:rPr lang="en-US" dirty="0" err="1" smtClean="0"/>
              <a:t>MapReduce</a:t>
            </a:r>
            <a:endParaRPr lang="en-US" dirty="0" smtClean="0"/>
          </a:p>
          <a:p>
            <a:pPr lvl="1"/>
            <a:endParaRPr lang="en-US" dirty="0"/>
          </a:p>
          <a:p>
            <a:r>
              <a:rPr lang="en-US" dirty="0"/>
              <a:t>Also supports plugging custom </a:t>
            </a:r>
            <a:r>
              <a:rPr lang="en-US" dirty="0" err="1"/>
              <a:t>MapReduce</a:t>
            </a:r>
            <a:r>
              <a:rPr lang="en-US" dirty="0"/>
              <a:t> scripts into queries</a:t>
            </a:r>
          </a:p>
          <a:p>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23</a:t>
            </a:fld>
            <a:endParaRPr lang="en-US" dirty="0"/>
          </a:p>
        </p:txBody>
      </p:sp>
      <p:pic>
        <p:nvPicPr>
          <p:cNvPr id="5" name="Picture 4"/>
          <p:cNvPicPr>
            <a:picLocks noChangeAspect="1"/>
          </p:cNvPicPr>
          <p:nvPr/>
        </p:nvPicPr>
        <p:blipFill>
          <a:blip r:embed="rId2"/>
          <a:stretch>
            <a:fillRect/>
          </a:stretch>
        </p:blipFill>
        <p:spPr>
          <a:xfrm>
            <a:off x="7085825" y="1173919"/>
            <a:ext cx="1635900" cy="1477916"/>
          </a:xfrm>
          <a:prstGeom prst="rect">
            <a:avLst/>
          </a:prstGeom>
        </p:spPr>
      </p:pic>
    </p:spTree>
    <p:extLst>
      <p:ext uri="{BB962C8B-B14F-4D97-AF65-F5344CB8AC3E}">
        <p14:creationId xmlns:p14="http://schemas.microsoft.com/office/powerpoint/2010/main" val="283915252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Tables</a:t>
            </a:r>
            <a:endParaRPr lang="en-US" dirty="0"/>
          </a:p>
        </p:txBody>
      </p:sp>
      <p:sp>
        <p:nvSpPr>
          <p:cNvPr id="3" name="Text Placeholder 2"/>
          <p:cNvSpPr>
            <a:spLocks noGrp="1"/>
          </p:cNvSpPr>
          <p:nvPr>
            <p:ph type="body" sz="quarter" idx="11"/>
          </p:nvPr>
        </p:nvSpPr>
        <p:spPr/>
        <p:txBody>
          <a:bodyPr/>
          <a:lstStyle/>
          <a:p>
            <a:r>
              <a:rPr lang="en-US" dirty="0"/>
              <a:t>A Hive table consists of:</a:t>
            </a:r>
          </a:p>
          <a:p>
            <a:pPr lvl="1"/>
            <a:r>
              <a:rPr lang="en-US" dirty="0"/>
              <a:t>Data: typically a file or group of files in HDFS</a:t>
            </a:r>
          </a:p>
          <a:p>
            <a:pPr lvl="1"/>
            <a:r>
              <a:rPr lang="en-US" dirty="0"/>
              <a:t>Schema: in the form of metadata stored in a relational </a:t>
            </a:r>
            <a:r>
              <a:rPr lang="en-US" dirty="0" smtClean="0"/>
              <a:t>database</a:t>
            </a:r>
          </a:p>
          <a:p>
            <a:pPr lvl="1"/>
            <a:endParaRPr lang="en-US" dirty="0"/>
          </a:p>
          <a:p>
            <a:r>
              <a:rPr lang="en-US" dirty="0"/>
              <a:t>Schema and data are separate </a:t>
            </a:r>
          </a:p>
          <a:p>
            <a:pPr lvl="1"/>
            <a:r>
              <a:rPr lang="en-US" dirty="0"/>
              <a:t>A schema can be defined for existing data</a:t>
            </a:r>
          </a:p>
          <a:p>
            <a:pPr lvl="1"/>
            <a:r>
              <a:rPr lang="en-US" dirty="0"/>
              <a:t>Data can be added or removed independently </a:t>
            </a:r>
          </a:p>
          <a:p>
            <a:pPr lvl="1"/>
            <a:r>
              <a:rPr lang="en-US" dirty="0"/>
              <a:t>Hive can be "pointed" at existing </a:t>
            </a:r>
            <a:r>
              <a:rPr lang="en-US" dirty="0" smtClean="0"/>
              <a:t>data</a:t>
            </a:r>
          </a:p>
          <a:p>
            <a:pPr lvl="1"/>
            <a:endParaRPr lang="en-US" dirty="0"/>
          </a:p>
          <a:p>
            <a:r>
              <a:rPr lang="en-US" dirty="0"/>
              <a:t>You have to define a schema if you have existing data in HDFS that you want to use in Hive</a:t>
            </a:r>
          </a:p>
          <a:p>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24</a:t>
            </a:fld>
            <a:endParaRPr lang="en-US" dirty="0"/>
          </a:p>
        </p:txBody>
      </p:sp>
    </p:spTree>
    <p:extLst>
      <p:ext uri="{BB962C8B-B14F-4D97-AF65-F5344CB8AC3E}">
        <p14:creationId xmlns:p14="http://schemas.microsoft.com/office/powerpoint/2010/main" val="2609456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Defining a Table</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25</a:t>
            </a:fld>
            <a:endParaRPr lang="en-US" dirty="0"/>
          </a:p>
        </p:txBody>
      </p:sp>
      <p:sp>
        <p:nvSpPr>
          <p:cNvPr id="5" name="Rounded Rectangle 4"/>
          <p:cNvSpPr/>
          <p:nvPr/>
        </p:nvSpPr>
        <p:spPr>
          <a:xfrm>
            <a:off x="810944" y="1846737"/>
            <a:ext cx="5356392" cy="2132597"/>
          </a:xfrm>
          <a:prstGeom prst="roundRect">
            <a:avLst/>
          </a:prstGeom>
          <a:ln/>
        </p:spPr>
        <p:style>
          <a:lnRef idx="1">
            <a:schemeClr val="accent2"/>
          </a:lnRef>
          <a:fillRef idx="2">
            <a:schemeClr val="accent2"/>
          </a:fillRef>
          <a:effectRef idx="1">
            <a:schemeClr val="accent2"/>
          </a:effectRef>
          <a:fontRef idx="minor">
            <a:schemeClr val="dk1"/>
          </a:fontRef>
        </p:style>
        <p:txBody>
          <a:bodyPr/>
          <a:lstStyle/>
          <a:p>
            <a:r>
              <a:rPr lang="en-US" sz="2000" b="1" dirty="0" smtClean="0">
                <a:solidFill>
                  <a:srgbClr val="000000"/>
                </a:solidFill>
                <a:latin typeface="Courier New"/>
                <a:ea typeface="Courier New"/>
                <a:cs typeface="Courier New"/>
              </a:rPr>
              <a:t>CREATE </a:t>
            </a:r>
            <a:r>
              <a:rPr lang="en-US" sz="2000" b="1" dirty="0">
                <a:solidFill>
                  <a:srgbClr val="000000"/>
                </a:solidFill>
                <a:latin typeface="Courier New"/>
                <a:ea typeface="Courier New"/>
                <a:cs typeface="Courier New"/>
              </a:rPr>
              <a:t>TABLE </a:t>
            </a:r>
            <a:r>
              <a:rPr lang="en-US" sz="2000" b="1" dirty="0" err="1">
                <a:solidFill>
                  <a:srgbClr val="000000"/>
                </a:solidFill>
                <a:latin typeface="Courier New"/>
                <a:ea typeface="Courier New"/>
                <a:cs typeface="Courier New"/>
              </a:rPr>
              <a:t>mytable</a:t>
            </a:r>
            <a:r>
              <a:rPr lang="en-US" sz="2000" b="1" dirty="0">
                <a:solidFill>
                  <a:srgbClr val="000000"/>
                </a:solidFill>
                <a:latin typeface="Courier New"/>
                <a:ea typeface="Courier New"/>
                <a:cs typeface="Courier New"/>
              </a:rPr>
              <a:t> (name string, age </a:t>
            </a:r>
            <a:r>
              <a:rPr lang="en-US" sz="2000" b="1" dirty="0" err="1">
                <a:solidFill>
                  <a:srgbClr val="000000"/>
                </a:solidFill>
                <a:latin typeface="Courier New"/>
                <a:ea typeface="Courier New"/>
                <a:cs typeface="Courier New"/>
              </a:rPr>
              <a:t>int</a:t>
            </a:r>
            <a:r>
              <a:rPr lang="en-US" sz="2000" b="1" dirty="0" smtClean="0">
                <a:solidFill>
                  <a:srgbClr val="000000"/>
                </a:solidFill>
                <a:latin typeface="Courier New"/>
                <a:ea typeface="Courier New"/>
                <a:cs typeface="Courier New"/>
              </a:rPr>
              <a:t>)</a:t>
            </a:r>
          </a:p>
          <a:p>
            <a:r>
              <a:rPr lang="en-US" sz="2000" b="1" dirty="0" smtClean="0">
                <a:solidFill>
                  <a:srgbClr val="000000"/>
                </a:solidFill>
                <a:latin typeface="Courier New"/>
                <a:ea typeface="Courier New"/>
                <a:cs typeface="Courier New"/>
              </a:rPr>
              <a:t>ROW </a:t>
            </a:r>
            <a:r>
              <a:rPr lang="en-US" sz="2000" b="1" dirty="0">
                <a:solidFill>
                  <a:srgbClr val="000000"/>
                </a:solidFill>
                <a:latin typeface="Courier New"/>
                <a:ea typeface="Courier New"/>
                <a:cs typeface="Courier New"/>
              </a:rPr>
              <a:t>FORMAT </a:t>
            </a:r>
            <a:r>
              <a:rPr lang="en-US" sz="2000" b="1" dirty="0" smtClean="0">
                <a:solidFill>
                  <a:srgbClr val="000000"/>
                </a:solidFill>
                <a:latin typeface="Courier New"/>
                <a:ea typeface="Courier New"/>
                <a:cs typeface="Courier New"/>
              </a:rPr>
              <a:t>DELIMITED</a:t>
            </a:r>
          </a:p>
          <a:p>
            <a:r>
              <a:rPr lang="en-US" sz="2000" b="1" dirty="0" smtClean="0">
                <a:solidFill>
                  <a:srgbClr val="000000"/>
                </a:solidFill>
                <a:latin typeface="Courier New"/>
                <a:ea typeface="Courier New"/>
                <a:cs typeface="Courier New"/>
              </a:rPr>
              <a:t>FIELDS </a:t>
            </a:r>
            <a:r>
              <a:rPr lang="en-US" sz="2000" b="1" dirty="0">
                <a:solidFill>
                  <a:srgbClr val="000000"/>
                </a:solidFill>
                <a:latin typeface="Courier New"/>
                <a:ea typeface="Courier New"/>
                <a:cs typeface="Courier New"/>
              </a:rPr>
              <a:t>TERMINATED BY </a:t>
            </a:r>
            <a:r>
              <a:rPr lang="en-US" sz="2000" b="1" dirty="0" smtClean="0">
                <a:solidFill>
                  <a:srgbClr val="000000"/>
                </a:solidFill>
                <a:latin typeface="Courier New"/>
                <a:ea typeface="Courier New"/>
                <a:cs typeface="Courier New"/>
              </a:rPr>
              <a:t>’,’</a:t>
            </a:r>
          </a:p>
          <a:p>
            <a:r>
              <a:rPr lang="en-US" sz="2000" b="1" dirty="0" smtClean="0">
                <a:solidFill>
                  <a:srgbClr val="000000"/>
                </a:solidFill>
                <a:latin typeface="Courier New"/>
                <a:ea typeface="Courier New"/>
                <a:cs typeface="Courier New"/>
              </a:rPr>
              <a:t>STORED </a:t>
            </a:r>
            <a:r>
              <a:rPr lang="en-US" sz="2000" b="1" dirty="0">
                <a:solidFill>
                  <a:srgbClr val="000000"/>
                </a:solidFill>
                <a:latin typeface="Courier New"/>
                <a:ea typeface="Courier New"/>
                <a:cs typeface="Courier New"/>
              </a:rPr>
              <a:t>AS TEXTFIL</a:t>
            </a:r>
            <a:r>
              <a:rPr lang="en-US" sz="2000" b="1" dirty="0">
                <a:solidFill>
                  <a:srgbClr val="000000"/>
                </a:solidFill>
              </a:rPr>
              <a:t>E</a:t>
            </a:r>
            <a:r>
              <a:rPr lang="en-US" sz="2000" b="1" dirty="0" smtClean="0">
                <a:solidFill>
                  <a:srgbClr val="000000"/>
                </a:solidFill>
              </a:rPr>
              <a:t>;</a:t>
            </a:r>
            <a:endParaRPr lang="en-US" sz="2000" b="1" dirty="0">
              <a:solidFill>
                <a:srgbClr val="000000"/>
              </a:solidFill>
            </a:endParaRPr>
          </a:p>
        </p:txBody>
      </p:sp>
      <p:sp>
        <p:nvSpPr>
          <p:cNvPr id="6" name="Rectangle 5"/>
          <p:cNvSpPr/>
          <p:nvPr/>
        </p:nvSpPr>
        <p:spPr>
          <a:xfrm>
            <a:off x="6299200" y="2453901"/>
            <a:ext cx="2467557" cy="646331"/>
          </a:xfrm>
          <a:prstGeom prst="rect">
            <a:avLst/>
          </a:prstGeom>
          <a:ln>
            <a:solidFill>
              <a:schemeClr val="bg1"/>
            </a:solidFill>
          </a:ln>
        </p:spPr>
        <p:txBody>
          <a:bodyPr wrap="square">
            <a:spAutoFit/>
          </a:bodyPr>
          <a:lstStyle/>
          <a:p>
            <a:r>
              <a:rPr lang="en-US" dirty="0" smtClean="0"/>
              <a:t>Each </a:t>
            </a:r>
            <a:r>
              <a:rPr lang="en-US" dirty="0"/>
              <a:t>row is comma delimited text</a:t>
            </a:r>
          </a:p>
        </p:txBody>
      </p:sp>
      <p:sp>
        <p:nvSpPr>
          <p:cNvPr id="7" name="Rectangle 6"/>
          <p:cNvSpPr/>
          <p:nvPr/>
        </p:nvSpPr>
        <p:spPr>
          <a:xfrm>
            <a:off x="6299200" y="3236101"/>
            <a:ext cx="2387600" cy="923330"/>
          </a:xfrm>
          <a:prstGeom prst="rect">
            <a:avLst/>
          </a:prstGeom>
          <a:ln>
            <a:solidFill>
              <a:srgbClr val="1E1E1E"/>
            </a:solidFill>
          </a:ln>
        </p:spPr>
        <p:txBody>
          <a:bodyPr wrap="square">
            <a:spAutoFit/>
          </a:bodyPr>
          <a:lstStyle/>
          <a:p>
            <a:r>
              <a:rPr lang="en-US" dirty="0" err="1"/>
              <a:t>HiveQL</a:t>
            </a:r>
            <a:r>
              <a:rPr lang="en-US" dirty="0"/>
              <a:t> statements are terminated with a semicolon </a:t>
            </a:r>
          </a:p>
        </p:txBody>
      </p:sp>
      <p:cxnSp>
        <p:nvCxnSpPr>
          <p:cNvPr id="8" name="Straight Arrow Connector 7"/>
          <p:cNvCxnSpPr/>
          <p:nvPr/>
        </p:nvCxnSpPr>
        <p:spPr>
          <a:xfrm>
            <a:off x="4200252" y="2777067"/>
            <a:ext cx="1967084" cy="0"/>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3666544" y="3397097"/>
            <a:ext cx="2500792" cy="47972"/>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850386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Managing Tables</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26</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391783988"/>
              </p:ext>
            </p:extLst>
          </p:nvPr>
        </p:nvGraphicFramePr>
        <p:xfrm>
          <a:off x="827208" y="1515532"/>
          <a:ext cx="7789333" cy="4394200"/>
        </p:xfrm>
        <a:graphic>
          <a:graphicData uri="http://schemas.openxmlformats.org/drawingml/2006/table">
            <a:tbl>
              <a:tblPr firstRow="1" bandRow="1">
                <a:tableStyleId>{3C2FFA5D-87B4-456A-9821-1D502468CF0F}</a:tableStyleId>
              </a:tblPr>
              <a:tblGrid>
                <a:gridCol w="3007547"/>
                <a:gridCol w="4781786"/>
              </a:tblGrid>
              <a:tr h="370840">
                <a:tc>
                  <a:txBody>
                    <a:bodyPr/>
                    <a:lstStyle/>
                    <a:p>
                      <a:r>
                        <a:rPr lang="en-US" dirty="0" smtClean="0"/>
                        <a:t>Operation</a:t>
                      </a:r>
                      <a:endParaRPr lang="en-US" dirty="0"/>
                    </a:p>
                  </a:txBody>
                  <a:tcPr/>
                </a:tc>
                <a:tc>
                  <a:txBody>
                    <a:bodyPr/>
                    <a:lstStyle/>
                    <a:p>
                      <a:r>
                        <a:rPr lang="en-US" dirty="0" smtClean="0"/>
                        <a:t>Command Syntax</a:t>
                      </a:r>
                      <a:endParaRPr lang="en-US" dirty="0"/>
                    </a:p>
                  </a:txBody>
                  <a:tcPr/>
                </a:tc>
              </a:tr>
              <a:tr h="640080">
                <a:tc>
                  <a:txBody>
                    <a:bodyPr/>
                    <a:lstStyle/>
                    <a:p>
                      <a:r>
                        <a:rPr lang="en-US" sz="2000" dirty="0" smtClean="0"/>
                        <a:t>See current tables</a:t>
                      </a:r>
                      <a:endParaRPr lang="en-US" sz="20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dirty="0" smtClean="0"/>
                        <a:t>SHOW TABLES</a:t>
                      </a:r>
                    </a:p>
                    <a:p>
                      <a:endParaRPr lang="en-US" sz="1800" dirty="0">
                        <a:latin typeface="Courier New"/>
                        <a:cs typeface="Courier New"/>
                      </a:endParaRPr>
                    </a:p>
                  </a:txBody>
                  <a:tcPr/>
                </a:tc>
              </a:tr>
              <a:tr h="640080">
                <a:tc>
                  <a:txBody>
                    <a:bodyPr/>
                    <a:lstStyle/>
                    <a:p>
                      <a:r>
                        <a:rPr lang="en-US" sz="2000" dirty="0" smtClean="0"/>
                        <a:t>Check the schema</a:t>
                      </a:r>
                      <a:endParaRPr lang="en-US" sz="2000" dirty="0"/>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800" dirty="0" smtClean="0"/>
                        <a:t>DESCRIBE </a:t>
                      </a:r>
                      <a:r>
                        <a:rPr lang="en-US" sz="1800" dirty="0" err="1" smtClean="0"/>
                        <a:t>mytable</a:t>
                      </a:r>
                      <a:r>
                        <a:rPr lang="en-US" sz="1800" dirty="0" smtClean="0"/>
                        <a:t>;</a:t>
                      </a:r>
                    </a:p>
                    <a:p>
                      <a:endParaRPr lang="en-US" sz="1800" dirty="0">
                        <a:latin typeface="Courier New"/>
                        <a:cs typeface="Courier New"/>
                      </a:endParaRPr>
                    </a:p>
                  </a:txBody>
                  <a:tcPr/>
                </a:tc>
              </a:tr>
              <a:tr h="914400">
                <a:tc>
                  <a:txBody>
                    <a:bodyPr/>
                    <a:lstStyle/>
                    <a:p>
                      <a:r>
                        <a:rPr lang="en-US" sz="2000" dirty="0" smtClean="0"/>
                        <a:t>Change the table name</a:t>
                      </a:r>
                      <a:endParaRPr lang="en-US" sz="2000" dirty="0"/>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800" dirty="0" smtClean="0"/>
                        <a:t>ALTER TABLE </a:t>
                      </a:r>
                      <a:r>
                        <a:rPr lang="en-US" sz="1800" dirty="0" err="1" smtClean="0"/>
                        <a:t>mytable</a:t>
                      </a:r>
                      <a:r>
                        <a:rPr lang="en-US" sz="1800" dirty="0" smtClean="0"/>
                        <a:t> RENAME to </a:t>
                      </a:r>
                      <a:r>
                        <a:rPr lang="en-US" sz="1800" dirty="0" err="1" smtClean="0"/>
                        <a:t>mt</a:t>
                      </a:r>
                      <a:r>
                        <a:rPr lang="en-US" sz="1800" dirty="0" smtClean="0"/>
                        <a:t>;</a:t>
                      </a:r>
                    </a:p>
                    <a:p>
                      <a:endParaRPr lang="en-US" sz="1800" dirty="0">
                        <a:latin typeface="Courier New"/>
                        <a:cs typeface="Courier New"/>
                      </a:endParaRPr>
                    </a:p>
                  </a:txBody>
                  <a:tcPr/>
                </a:tc>
              </a:tr>
              <a:tr h="91440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smtClean="0"/>
                        <a:t>Add a column</a:t>
                      </a:r>
                    </a:p>
                    <a:p>
                      <a:endParaRPr lang="en-US" sz="2000" dirty="0"/>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800" dirty="0" smtClean="0"/>
                        <a:t>ALTER TABLE </a:t>
                      </a:r>
                      <a:r>
                        <a:rPr lang="en-US" sz="1800" dirty="0" err="1" smtClean="0"/>
                        <a:t>mytable</a:t>
                      </a:r>
                      <a:r>
                        <a:rPr lang="en-US" sz="1800" dirty="0" smtClean="0"/>
                        <a:t> ADD COLUMNS (</a:t>
                      </a:r>
                      <a:r>
                        <a:rPr lang="en-US" sz="1800" dirty="0" err="1" smtClean="0"/>
                        <a:t>mycol</a:t>
                      </a:r>
                      <a:r>
                        <a:rPr lang="en-US" sz="1800" dirty="0" smtClean="0"/>
                        <a:t> STRING);</a:t>
                      </a:r>
                    </a:p>
                    <a:p>
                      <a:endParaRPr lang="en-US" sz="1800" dirty="0">
                        <a:latin typeface="Courier New"/>
                        <a:cs typeface="Courier New"/>
                      </a:endParaRPr>
                    </a:p>
                  </a:txBody>
                  <a:tcPr/>
                </a:tc>
              </a:tr>
              <a:tr h="91440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smtClean="0"/>
                        <a:t>Drop a partition</a:t>
                      </a:r>
                    </a:p>
                    <a:p>
                      <a:endParaRPr lang="en-US" sz="2000" dirty="0"/>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800" dirty="0" smtClean="0"/>
                        <a:t>ALTER TABLE </a:t>
                      </a:r>
                      <a:r>
                        <a:rPr lang="en-US" sz="1800" dirty="0" err="1" smtClean="0"/>
                        <a:t>mytable</a:t>
                      </a:r>
                      <a:r>
                        <a:rPr lang="en-US" sz="1800" dirty="0" smtClean="0"/>
                        <a:t> DROP PARTITION (age=17)</a:t>
                      </a:r>
                    </a:p>
                    <a:p>
                      <a:endParaRPr lang="en-US" sz="1800" dirty="0">
                        <a:latin typeface="Courier New"/>
                        <a:cs typeface="Courier New"/>
                      </a:endParaRPr>
                    </a:p>
                  </a:txBody>
                  <a:tcPr/>
                </a:tc>
              </a:tr>
            </a:tbl>
          </a:graphicData>
        </a:graphic>
      </p:graphicFrame>
    </p:spTree>
    <p:extLst>
      <p:ext uri="{BB962C8B-B14F-4D97-AF65-F5344CB8AC3E}">
        <p14:creationId xmlns:p14="http://schemas.microsoft.com/office/powerpoint/2010/main" val="400962070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Loading Data</a:t>
            </a:r>
            <a:endParaRPr lang="en-US" dirty="0"/>
          </a:p>
        </p:txBody>
      </p:sp>
      <p:sp>
        <p:nvSpPr>
          <p:cNvPr id="3" name="Text Placeholder 2"/>
          <p:cNvSpPr>
            <a:spLocks noGrp="1"/>
          </p:cNvSpPr>
          <p:nvPr>
            <p:ph type="body" sz="quarter" idx="11"/>
          </p:nvPr>
        </p:nvSpPr>
        <p:spPr/>
        <p:txBody>
          <a:bodyPr/>
          <a:lstStyle/>
          <a:p>
            <a:pPr marL="0" indent="0">
              <a:buNone/>
            </a:pPr>
            <a:r>
              <a:rPr lang="en-US" dirty="0" smtClean="0"/>
              <a:t> </a:t>
            </a:r>
            <a:endParaRPr lang="en-US" dirty="0"/>
          </a:p>
          <a:p>
            <a:pPr marL="0" indent="0">
              <a:buNone/>
            </a:pPr>
            <a:endParaRPr lang="en-US" sz="1800" dirty="0">
              <a:latin typeface="Courier New" pitchFamily="49" charset="0"/>
              <a:cs typeface="Courier New" pitchFamily="49" charset="0"/>
            </a:endParaRPr>
          </a:p>
          <a:p>
            <a:pPr marL="0" indent="0">
              <a:buNone/>
            </a:pPr>
            <a:endParaRPr lang="en-US" sz="1800" dirty="0">
              <a:latin typeface="Courier New" pitchFamily="49" charset="0"/>
              <a:cs typeface="Courier New" pitchFamily="49" charset="0"/>
            </a:endParaRPr>
          </a:p>
          <a:p>
            <a:endParaRPr lang="en-US" dirty="0" smtClean="0"/>
          </a:p>
          <a:p>
            <a:endParaRPr lang="en-US" dirty="0"/>
          </a:p>
          <a:p>
            <a:endParaRPr lang="en-US" dirty="0" smtClean="0"/>
          </a:p>
          <a:p>
            <a:endParaRPr lang="en-US" dirty="0"/>
          </a:p>
          <a:p>
            <a:r>
              <a:rPr lang="en-US" dirty="0" smtClean="0"/>
              <a:t>Hive </a:t>
            </a:r>
            <a:r>
              <a:rPr lang="en-US" dirty="0"/>
              <a:t>warehouse default location is:</a:t>
            </a:r>
          </a:p>
          <a:p>
            <a:pPr lvl="1"/>
            <a:r>
              <a:rPr lang="en-US" dirty="0" smtClean="0">
                <a:latin typeface="Courier New" pitchFamily="49" charset="0"/>
                <a:cs typeface="Courier New" pitchFamily="49" charset="0"/>
              </a:rPr>
              <a:t>/apps/</a:t>
            </a:r>
            <a:r>
              <a:rPr lang="en-US" dirty="0">
                <a:latin typeface="Courier New" pitchFamily="49" charset="0"/>
                <a:cs typeface="Courier New" pitchFamily="49" charset="0"/>
              </a:rPr>
              <a:t>hive/warehouse</a:t>
            </a:r>
          </a:p>
          <a:p>
            <a:endParaRPr lang="en-US" dirty="0" smtClean="0"/>
          </a:p>
          <a:p>
            <a:r>
              <a:rPr lang="en-US" dirty="0" smtClean="0">
                <a:solidFill>
                  <a:schemeClr val="accent1"/>
                </a:solidFill>
              </a:rPr>
              <a:t>The </a:t>
            </a:r>
            <a:r>
              <a:rPr lang="en-US" dirty="0">
                <a:solidFill>
                  <a:schemeClr val="accent1"/>
                </a:solidFill>
              </a:rPr>
              <a:t>schema is checked when the data is queried</a:t>
            </a:r>
          </a:p>
          <a:p>
            <a:pPr lvl="1"/>
            <a:r>
              <a:rPr lang="en-US" dirty="0"/>
              <a:t>If a row does not match the schema, it will be read as null</a:t>
            </a:r>
          </a:p>
          <a:p>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27</a:t>
            </a:fld>
            <a:endParaRPr lang="en-US" dirty="0"/>
          </a:p>
        </p:txBody>
      </p:sp>
      <p:sp>
        <p:nvSpPr>
          <p:cNvPr id="5" name="Rounded Rectangle 4"/>
          <p:cNvSpPr/>
          <p:nvPr/>
        </p:nvSpPr>
        <p:spPr>
          <a:xfrm>
            <a:off x="683911" y="1165225"/>
            <a:ext cx="6250102" cy="794863"/>
          </a:xfrm>
          <a:prstGeom prst="roundRect">
            <a:avLst/>
          </a:prstGeom>
          <a:ln/>
        </p:spPr>
        <p:style>
          <a:lnRef idx="1">
            <a:schemeClr val="accent6"/>
          </a:lnRef>
          <a:fillRef idx="2">
            <a:schemeClr val="accent6"/>
          </a:fillRef>
          <a:effectRef idx="1">
            <a:schemeClr val="accent6"/>
          </a:effectRef>
          <a:fontRef idx="minor">
            <a:schemeClr val="dk1"/>
          </a:fontRef>
        </p:style>
        <p:txBody>
          <a:bodyPr/>
          <a:lstStyle/>
          <a:p>
            <a:pPr marL="0" lvl="1"/>
            <a:r>
              <a:rPr lang="en-US" sz="1600" b="1" dirty="0" smtClean="0">
                <a:solidFill>
                  <a:srgbClr val="000000"/>
                </a:solidFill>
                <a:latin typeface="Courier New" pitchFamily="49" charset="0"/>
                <a:cs typeface="Courier New" pitchFamily="49" charset="0"/>
              </a:rPr>
              <a:t>LOAD </a:t>
            </a:r>
            <a:r>
              <a:rPr lang="en-US" sz="1600" b="1" dirty="0">
                <a:solidFill>
                  <a:srgbClr val="000000"/>
                </a:solidFill>
                <a:latin typeface="Courier New" pitchFamily="49" charset="0"/>
                <a:cs typeface="Courier New" pitchFamily="49" charset="0"/>
              </a:rPr>
              <a:t>DATA LOCAL INPATH 'input/</a:t>
            </a:r>
            <a:r>
              <a:rPr lang="en-US" sz="1600" b="1" dirty="0" err="1">
                <a:solidFill>
                  <a:srgbClr val="000000"/>
                </a:solidFill>
                <a:latin typeface="Courier New" pitchFamily="49" charset="0"/>
                <a:cs typeface="Courier New" pitchFamily="49" charset="0"/>
              </a:rPr>
              <a:t>mydata</a:t>
            </a:r>
            <a:r>
              <a:rPr lang="en-US" sz="1600" b="1" dirty="0">
                <a:solidFill>
                  <a:srgbClr val="000000"/>
                </a:solidFill>
                <a:latin typeface="Courier New" pitchFamily="49" charset="0"/>
                <a:cs typeface="Courier New" pitchFamily="49" charset="0"/>
              </a:rPr>
              <a:t>/</a:t>
            </a:r>
            <a:r>
              <a:rPr lang="en-US" sz="1600" b="1" dirty="0" err="1" smtClean="0">
                <a:solidFill>
                  <a:srgbClr val="000000"/>
                </a:solidFill>
                <a:latin typeface="Courier New" pitchFamily="49" charset="0"/>
                <a:cs typeface="Courier New" pitchFamily="49" charset="0"/>
              </a:rPr>
              <a:t>data.txt</a:t>
            </a:r>
            <a:r>
              <a:rPr lang="en-US" sz="1600" b="1" dirty="0" smtClean="0">
                <a:solidFill>
                  <a:srgbClr val="000000"/>
                </a:solidFill>
                <a:latin typeface="Courier New" pitchFamily="49" charset="0"/>
                <a:cs typeface="Courier New" pitchFamily="49" charset="0"/>
              </a:rPr>
              <a:t>’ </a:t>
            </a:r>
            <a:br>
              <a:rPr lang="en-US" sz="1600" b="1" dirty="0" smtClean="0">
                <a:solidFill>
                  <a:srgbClr val="000000"/>
                </a:solidFill>
                <a:latin typeface="Courier New" pitchFamily="49" charset="0"/>
                <a:cs typeface="Courier New" pitchFamily="49" charset="0"/>
              </a:rPr>
            </a:br>
            <a:r>
              <a:rPr lang="en-US" sz="1600" b="1" dirty="0" smtClean="0">
                <a:solidFill>
                  <a:srgbClr val="000000"/>
                </a:solidFill>
                <a:latin typeface="Courier New" pitchFamily="49" charset="0"/>
                <a:cs typeface="Courier New" pitchFamily="49" charset="0"/>
              </a:rPr>
              <a:t>INTO </a:t>
            </a:r>
            <a:r>
              <a:rPr lang="en-US" sz="1600" b="1" dirty="0">
                <a:solidFill>
                  <a:srgbClr val="000000"/>
                </a:solidFill>
                <a:latin typeface="Courier New" pitchFamily="49" charset="0"/>
                <a:cs typeface="Courier New" pitchFamily="49" charset="0"/>
              </a:rPr>
              <a:t>TABLE </a:t>
            </a:r>
            <a:r>
              <a:rPr lang="en-US" sz="1600" b="1" dirty="0" err="1">
                <a:solidFill>
                  <a:srgbClr val="000000"/>
                </a:solidFill>
                <a:latin typeface="Courier New" pitchFamily="49" charset="0"/>
                <a:cs typeface="Courier New" pitchFamily="49" charset="0"/>
              </a:rPr>
              <a:t>myTable</a:t>
            </a:r>
            <a:r>
              <a:rPr lang="en-US" sz="1600" b="1" dirty="0">
                <a:solidFill>
                  <a:srgbClr val="000000"/>
                </a:solidFill>
                <a:latin typeface="Courier New" pitchFamily="49" charset="0"/>
                <a:cs typeface="Courier New" pitchFamily="49" charset="0"/>
              </a:rPr>
              <a:t>;</a:t>
            </a:r>
          </a:p>
        </p:txBody>
      </p:sp>
      <p:sp>
        <p:nvSpPr>
          <p:cNvPr id="6" name="Rectangle 5"/>
          <p:cNvSpPr/>
          <p:nvPr/>
        </p:nvSpPr>
        <p:spPr>
          <a:xfrm>
            <a:off x="7077098" y="1165225"/>
            <a:ext cx="1609702" cy="646331"/>
          </a:xfrm>
          <a:prstGeom prst="rect">
            <a:avLst/>
          </a:prstGeom>
        </p:spPr>
        <p:txBody>
          <a:bodyPr wrap="square">
            <a:spAutoFit/>
          </a:bodyPr>
          <a:lstStyle/>
          <a:p>
            <a:r>
              <a:rPr lang="en-US" dirty="0" smtClean="0"/>
              <a:t>Indicate data path</a:t>
            </a:r>
            <a:endParaRPr lang="en-US" dirty="0"/>
          </a:p>
        </p:txBody>
      </p:sp>
      <p:cxnSp>
        <p:nvCxnSpPr>
          <p:cNvPr id="7" name="Straight Arrow Connector 6"/>
          <p:cNvCxnSpPr/>
          <p:nvPr/>
        </p:nvCxnSpPr>
        <p:spPr>
          <a:xfrm>
            <a:off x="6468987" y="1413148"/>
            <a:ext cx="608111"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 name="Rounded Rectangle 7"/>
          <p:cNvSpPr/>
          <p:nvPr/>
        </p:nvSpPr>
        <p:spPr>
          <a:xfrm>
            <a:off x="683911" y="2373046"/>
            <a:ext cx="6250102" cy="1115210"/>
          </a:xfrm>
          <a:prstGeom prst="roundRect">
            <a:avLst/>
          </a:prstGeom>
          <a:ln/>
        </p:spPr>
        <p:style>
          <a:lnRef idx="1">
            <a:schemeClr val="accent6"/>
          </a:lnRef>
          <a:fillRef idx="2">
            <a:schemeClr val="accent6"/>
          </a:fillRef>
          <a:effectRef idx="1">
            <a:schemeClr val="accent6"/>
          </a:effectRef>
          <a:fontRef idx="minor">
            <a:schemeClr val="dk1"/>
          </a:fontRef>
        </p:style>
        <p:txBody>
          <a:bodyPr/>
          <a:lstStyle/>
          <a:p>
            <a:r>
              <a:rPr lang="en-US" sz="1600" b="1" dirty="0">
                <a:latin typeface="Courier New"/>
                <a:cs typeface="Courier New"/>
              </a:rPr>
              <a:t>INSERT INTO birthdays SELECT </a:t>
            </a:r>
            <a:r>
              <a:rPr lang="en-US" sz="1600" b="1" dirty="0" err="1">
                <a:latin typeface="Courier New"/>
                <a:cs typeface="Courier New"/>
              </a:rPr>
              <a:t>firstName</a:t>
            </a:r>
            <a:r>
              <a:rPr lang="en-US" sz="1600" b="1" dirty="0">
                <a:latin typeface="Courier New"/>
                <a:cs typeface="Courier New"/>
              </a:rPr>
              <a:t>, </a:t>
            </a:r>
            <a:r>
              <a:rPr lang="en-US" sz="1600" b="1" dirty="0" err="1">
                <a:latin typeface="Courier New"/>
                <a:cs typeface="Courier New"/>
              </a:rPr>
              <a:t>lastName</a:t>
            </a:r>
            <a:r>
              <a:rPr lang="en-US" sz="1600" b="1" dirty="0">
                <a:latin typeface="Courier New"/>
                <a:cs typeface="Courier New"/>
              </a:rPr>
              <a:t>, birthday FROM customers WHERE birthday IS NOT NULL;</a:t>
            </a:r>
          </a:p>
        </p:txBody>
      </p:sp>
    </p:spTree>
    <p:extLst>
      <p:ext uri="{BB962C8B-B14F-4D97-AF65-F5344CB8AC3E}">
        <p14:creationId xmlns:p14="http://schemas.microsoft.com/office/powerpoint/2010/main" val="65154344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Loading Data Examples</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28</a:t>
            </a:fld>
            <a:endParaRPr lang="en-US" dirty="0"/>
          </a:p>
        </p:txBody>
      </p:sp>
      <p:sp>
        <p:nvSpPr>
          <p:cNvPr id="5" name="Rounded Rectangle 4"/>
          <p:cNvSpPr/>
          <p:nvPr/>
        </p:nvSpPr>
        <p:spPr>
          <a:xfrm>
            <a:off x="810944" y="1321802"/>
            <a:ext cx="7587991" cy="4994332"/>
          </a:xfrm>
          <a:prstGeom prst="roundRect">
            <a:avLst/>
          </a:prstGeom>
          <a:ln/>
        </p:spPr>
        <p:style>
          <a:lnRef idx="1">
            <a:schemeClr val="accent6"/>
          </a:lnRef>
          <a:fillRef idx="2">
            <a:schemeClr val="accent6"/>
          </a:fillRef>
          <a:effectRef idx="1">
            <a:schemeClr val="accent6"/>
          </a:effectRef>
          <a:fontRef idx="minor">
            <a:schemeClr val="dk1"/>
          </a:fontRef>
        </p:style>
        <p:txBody>
          <a:bodyPr/>
          <a:lstStyle/>
          <a:p>
            <a:pPr marL="342900" indent="-342900">
              <a:buFont typeface="Arial"/>
              <a:buChar char="•"/>
            </a:pPr>
            <a:r>
              <a:rPr lang="en-US" sz="2400" b="1" dirty="0">
                <a:latin typeface="Courier New"/>
                <a:cs typeface="Courier New"/>
              </a:rPr>
              <a:t>LOAD DATA LOCAL INPATH '/</a:t>
            </a:r>
            <a:r>
              <a:rPr lang="en-US" sz="2400" b="1" dirty="0" err="1">
                <a:latin typeface="Courier New"/>
                <a:cs typeface="Courier New"/>
              </a:rPr>
              <a:t>tmp</a:t>
            </a:r>
            <a:r>
              <a:rPr lang="en-US" sz="2400" b="1" dirty="0">
                <a:latin typeface="Courier New"/>
                <a:cs typeface="Courier New"/>
              </a:rPr>
              <a:t>/</a:t>
            </a:r>
            <a:r>
              <a:rPr lang="en-US" sz="2400" b="1" dirty="0" err="1">
                <a:latin typeface="Courier New"/>
                <a:cs typeface="Courier New"/>
              </a:rPr>
              <a:t>customers.csv</a:t>
            </a:r>
            <a:r>
              <a:rPr lang="en-US" sz="2400" b="1" dirty="0">
                <a:latin typeface="Courier New"/>
                <a:cs typeface="Courier New"/>
              </a:rPr>
              <a:t>' OVERWRITE INTO TABLE customers;</a:t>
            </a:r>
          </a:p>
          <a:p>
            <a:pPr marL="342900" indent="-342900">
              <a:buFont typeface="Arial"/>
              <a:buChar char="•"/>
            </a:pPr>
            <a:endParaRPr lang="en-US" sz="2400" b="1" dirty="0">
              <a:latin typeface="Courier New"/>
              <a:cs typeface="Courier New"/>
            </a:endParaRPr>
          </a:p>
          <a:p>
            <a:pPr marL="342900" indent="-342900">
              <a:buFont typeface="Arial"/>
              <a:buChar char="•"/>
            </a:pPr>
            <a:r>
              <a:rPr lang="en-US" sz="2400" b="1" dirty="0">
                <a:latin typeface="Courier New"/>
                <a:cs typeface="Courier New"/>
              </a:rPr>
              <a:t>LOAD DATA INPATH '/user/train/</a:t>
            </a:r>
            <a:r>
              <a:rPr lang="en-US" sz="2400" b="1" dirty="0" err="1">
                <a:latin typeface="Courier New"/>
                <a:cs typeface="Courier New"/>
              </a:rPr>
              <a:t>customers.csv</a:t>
            </a:r>
            <a:r>
              <a:rPr lang="en-US" sz="2400" b="1" dirty="0">
                <a:latin typeface="Courier New"/>
                <a:cs typeface="Courier New"/>
              </a:rPr>
              <a:t>' OVERWRITE INTO TABLE customers;</a:t>
            </a:r>
          </a:p>
          <a:p>
            <a:pPr marL="342900" indent="-342900">
              <a:buFont typeface="Arial"/>
              <a:buChar char="•"/>
            </a:pPr>
            <a:endParaRPr lang="en-US" sz="2400" b="1" dirty="0">
              <a:latin typeface="Courier New"/>
              <a:cs typeface="Courier New"/>
            </a:endParaRPr>
          </a:p>
          <a:p>
            <a:pPr marL="342900" indent="-342900">
              <a:buFont typeface="Arial"/>
              <a:buChar char="•"/>
            </a:pPr>
            <a:r>
              <a:rPr lang="en-US" sz="2400" b="1" dirty="0">
                <a:latin typeface="Courier New"/>
                <a:cs typeface="Courier New"/>
              </a:rPr>
              <a:t>INSERT INTO birthdays SELECT </a:t>
            </a:r>
            <a:r>
              <a:rPr lang="en-US" sz="2400" b="1" dirty="0" err="1">
                <a:latin typeface="Courier New"/>
                <a:cs typeface="Courier New"/>
              </a:rPr>
              <a:t>firstName</a:t>
            </a:r>
            <a:r>
              <a:rPr lang="en-US" sz="2400" b="1" dirty="0">
                <a:latin typeface="Courier New"/>
                <a:cs typeface="Courier New"/>
              </a:rPr>
              <a:t>, </a:t>
            </a:r>
            <a:r>
              <a:rPr lang="en-US" sz="2400" b="1" dirty="0" err="1">
                <a:latin typeface="Courier New"/>
                <a:cs typeface="Courier New"/>
              </a:rPr>
              <a:t>lastName</a:t>
            </a:r>
            <a:r>
              <a:rPr lang="en-US" sz="2400" b="1" dirty="0">
                <a:latin typeface="Courier New"/>
                <a:cs typeface="Courier New"/>
              </a:rPr>
              <a:t>, birthday FROM customers WHERE birthday IS NOT NULL;</a:t>
            </a:r>
          </a:p>
        </p:txBody>
      </p:sp>
    </p:spTree>
    <p:extLst>
      <p:ext uri="{BB962C8B-B14F-4D97-AF65-F5344CB8AC3E}">
        <p14:creationId xmlns:p14="http://schemas.microsoft.com/office/powerpoint/2010/main" val="19816921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Performing Queries</a:t>
            </a:r>
            <a:endParaRPr lang="en-US" dirty="0"/>
          </a:p>
        </p:txBody>
      </p:sp>
      <p:sp>
        <p:nvSpPr>
          <p:cNvPr id="3" name="Text Placeholder 2"/>
          <p:cNvSpPr>
            <a:spLocks noGrp="1"/>
          </p:cNvSpPr>
          <p:nvPr>
            <p:ph type="body" sz="quarter" idx="11"/>
          </p:nvPr>
        </p:nvSpPr>
        <p:spPr/>
        <p:txBody>
          <a:bodyPr/>
          <a:lstStyle/>
          <a:p>
            <a:r>
              <a:rPr lang="en-US" dirty="0" smtClean="0"/>
              <a:t>SELECT</a:t>
            </a:r>
          </a:p>
          <a:p>
            <a:r>
              <a:rPr lang="en-US" dirty="0" smtClean="0"/>
              <a:t>WHERE clause</a:t>
            </a:r>
          </a:p>
          <a:p>
            <a:r>
              <a:rPr lang="en-US" dirty="0" smtClean="0"/>
              <a:t>UNION ALL and DISTINCT</a:t>
            </a:r>
          </a:p>
          <a:p>
            <a:r>
              <a:rPr lang="en-US" dirty="0" smtClean="0"/>
              <a:t>GROUP BY and HAVING</a:t>
            </a:r>
          </a:p>
          <a:p>
            <a:r>
              <a:rPr lang="en-US" dirty="0" smtClean="0"/>
              <a:t>JOIN</a:t>
            </a:r>
          </a:p>
          <a:p>
            <a:r>
              <a:rPr lang="en-US" dirty="0" smtClean="0"/>
              <a:t>ORDER BY</a:t>
            </a:r>
          </a:p>
          <a:p>
            <a:r>
              <a:rPr lang="en-US" dirty="0" smtClean="0"/>
              <a:t>LIMIT clause</a:t>
            </a:r>
          </a:p>
          <a:p>
            <a:pPr lvl="1"/>
            <a:r>
              <a:rPr lang="en-US" dirty="0" smtClean="0"/>
              <a:t>Rows returned are chosen at random</a:t>
            </a:r>
          </a:p>
          <a:p>
            <a:r>
              <a:rPr lang="en-US" dirty="0" smtClean="0"/>
              <a:t>Can use REGEX Column Specification</a:t>
            </a:r>
          </a:p>
          <a:p>
            <a:pPr marL="914400" lvl="2" indent="0">
              <a:buNone/>
            </a:pPr>
            <a:endParaRPr lang="en-US" dirty="0" smtClean="0"/>
          </a:p>
          <a:p>
            <a:pPr lvl="2"/>
            <a:endParaRPr lang="en-US" dirty="0" smtClean="0"/>
          </a:p>
          <a:p>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29</a:t>
            </a:fld>
            <a:endParaRPr lang="en-US" dirty="0"/>
          </a:p>
        </p:txBody>
      </p:sp>
      <p:sp>
        <p:nvSpPr>
          <p:cNvPr id="7" name="Rounded Rectangle 6"/>
          <p:cNvSpPr/>
          <p:nvPr/>
        </p:nvSpPr>
        <p:spPr>
          <a:xfrm>
            <a:off x="872758" y="5382989"/>
            <a:ext cx="6013190" cy="540862"/>
          </a:xfrm>
          <a:prstGeom prst="roundRect">
            <a:avLst/>
          </a:prstGeom>
          <a:ln/>
        </p:spPr>
        <p:style>
          <a:lnRef idx="1">
            <a:schemeClr val="accent6"/>
          </a:lnRef>
          <a:fillRef idx="2">
            <a:schemeClr val="accent6"/>
          </a:fillRef>
          <a:effectRef idx="1">
            <a:schemeClr val="accent6"/>
          </a:effectRef>
          <a:fontRef idx="minor">
            <a:schemeClr val="dk1"/>
          </a:fontRef>
        </p:style>
        <p:txBody>
          <a:bodyPr/>
          <a:lstStyle/>
          <a:p>
            <a:pPr marL="0" lvl="3" indent="50800"/>
            <a:r>
              <a:rPr lang="en-US" b="1" dirty="0">
                <a:latin typeface="Courier New" pitchFamily="49" charset="0"/>
                <a:cs typeface="Courier New" pitchFamily="49" charset="0"/>
              </a:rPr>
              <a:t>SELECT </a:t>
            </a:r>
            <a:r>
              <a:rPr lang="en-US" b="1" dirty="0">
                <a:latin typeface="Courier New"/>
                <a:cs typeface="Courier New"/>
              </a:rPr>
              <a:t>'(</a:t>
            </a:r>
            <a:r>
              <a:rPr lang="en-US" b="1" dirty="0" err="1">
                <a:latin typeface="Courier New" pitchFamily="49" charset="0"/>
                <a:cs typeface="Courier New" pitchFamily="49" charset="0"/>
              </a:rPr>
              <a:t>ds|hr</a:t>
            </a:r>
            <a:r>
              <a:rPr lang="en-US" b="1" dirty="0">
                <a:latin typeface="Courier New" pitchFamily="49" charset="0"/>
                <a:cs typeface="Courier New" pitchFamily="49" charset="0"/>
              </a:rPr>
              <a:t>)?+.+</a:t>
            </a:r>
            <a:r>
              <a:rPr lang="en-US" b="1" dirty="0">
                <a:latin typeface="Courier New"/>
                <a:cs typeface="Courier New"/>
              </a:rPr>
              <a:t>'</a:t>
            </a:r>
            <a:r>
              <a:rPr lang="en-US" b="1" dirty="0">
                <a:latin typeface="Courier New" pitchFamily="49" charset="0"/>
                <a:cs typeface="Courier New" pitchFamily="49" charset="0"/>
              </a:rPr>
              <a:t> FROM sales;</a:t>
            </a:r>
          </a:p>
          <a:p>
            <a:pPr lvl="2"/>
            <a:endParaRPr lang="en-US" b="1" dirty="0"/>
          </a:p>
        </p:txBody>
      </p:sp>
    </p:spTree>
    <p:extLst>
      <p:ext uri="{BB962C8B-B14F-4D97-AF65-F5344CB8AC3E}">
        <p14:creationId xmlns:p14="http://schemas.microsoft.com/office/powerpoint/2010/main" val="140623539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758524" y="5044300"/>
            <a:ext cx="4322637" cy="689000"/>
            <a:chOff x="758524" y="5044300"/>
            <a:chExt cx="4322637" cy="689000"/>
          </a:xfrm>
        </p:grpSpPr>
        <p:sp>
          <p:nvSpPr>
            <p:cNvPr id="19" name="Rounded Rectangle 18"/>
            <p:cNvSpPr>
              <a:spLocks noChangeAspect="1"/>
            </p:cNvSpPr>
            <p:nvPr/>
          </p:nvSpPr>
          <p:spPr>
            <a:xfrm>
              <a:off x="758524" y="5044300"/>
              <a:ext cx="970856" cy="689000"/>
            </a:xfrm>
            <a:prstGeom prst="roundRect">
              <a:avLst>
                <a:gd name="adj" fmla="val 3262"/>
              </a:avLst>
            </a:prstGeom>
            <a:solidFill>
              <a:schemeClr val="bg1">
                <a:lumMod val="10000"/>
                <a:lumOff val="9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600" b="1" dirty="0" smtClean="0">
                  <a:solidFill>
                    <a:srgbClr val="000000"/>
                  </a:solidFill>
                  <a:latin typeface="Calibri"/>
                  <a:cs typeface="Calibri"/>
                </a:rPr>
                <a:t>OS</a:t>
              </a:r>
              <a:endParaRPr lang="en-US" sz="1600" b="1" dirty="0">
                <a:solidFill>
                  <a:srgbClr val="000000"/>
                </a:solidFill>
                <a:latin typeface="Calibri"/>
                <a:cs typeface="Calibri"/>
              </a:endParaRPr>
            </a:p>
          </p:txBody>
        </p:sp>
        <p:sp>
          <p:nvSpPr>
            <p:cNvPr id="21" name="Rounded Rectangle 20"/>
            <p:cNvSpPr>
              <a:spLocks noChangeAspect="1"/>
            </p:cNvSpPr>
            <p:nvPr/>
          </p:nvSpPr>
          <p:spPr>
            <a:xfrm>
              <a:off x="1875784" y="5044300"/>
              <a:ext cx="970856" cy="689000"/>
            </a:xfrm>
            <a:prstGeom prst="roundRect">
              <a:avLst>
                <a:gd name="adj" fmla="val 3262"/>
              </a:avLst>
            </a:prstGeom>
            <a:solidFill>
              <a:schemeClr val="bg1">
                <a:lumMod val="10000"/>
                <a:lumOff val="9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600" b="1" dirty="0" smtClean="0">
                  <a:solidFill>
                    <a:srgbClr val="000000"/>
                  </a:solidFill>
                  <a:latin typeface="Calibri"/>
                  <a:cs typeface="Calibri"/>
                </a:rPr>
                <a:t>Cloud</a:t>
              </a:r>
              <a:endParaRPr lang="en-US" sz="1600" b="1" dirty="0">
                <a:solidFill>
                  <a:srgbClr val="000000"/>
                </a:solidFill>
                <a:latin typeface="Calibri"/>
                <a:cs typeface="Calibri"/>
              </a:endParaRPr>
            </a:p>
          </p:txBody>
        </p:sp>
        <p:sp>
          <p:nvSpPr>
            <p:cNvPr id="22" name="Rounded Rectangle 21"/>
            <p:cNvSpPr>
              <a:spLocks noChangeAspect="1"/>
            </p:cNvSpPr>
            <p:nvPr/>
          </p:nvSpPr>
          <p:spPr>
            <a:xfrm>
              <a:off x="2993044" y="5044300"/>
              <a:ext cx="970856" cy="689000"/>
            </a:xfrm>
            <a:prstGeom prst="roundRect">
              <a:avLst>
                <a:gd name="adj" fmla="val 3262"/>
              </a:avLst>
            </a:prstGeom>
            <a:solidFill>
              <a:schemeClr val="bg1">
                <a:lumMod val="10000"/>
                <a:lumOff val="9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600" b="1" dirty="0" smtClean="0">
                  <a:solidFill>
                    <a:srgbClr val="000000"/>
                  </a:solidFill>
                  <a:latin typeface="Calibri"/>
                  <a:cs typeface="Calibri"/>
                </a:rPr>
                <a:t>VM</a:t>
              </a:r>
              <a:endParaRPr lang="en-US" sz="1600" b="1" dirty="0">
                <a:solidFill>
                  <a:srgbClr val="000000"/>
                </a:solidFill>
                <a:latin typeface="Calibri"/>
                <a:cs typeface="Calibri"/>
              </a:endParaRPr>
            </a:p>
          </p:txBody>
        </p:sp>
        <p:sp>
          <p:nvSpPr>
            <p:cNvPr id="23" name="Rounded Rectangle 22"/>
            <p:cNvSpPr>
              <a:spLocks noChangeAspect="1"/>
            </p:cNvSpPr>
            <p:nvPr/>
          </p:nvSpPr>
          <p:spPr>
            <a:xfrm>
              <a:off x="4110305" y="5044300"/>
              <a:ext cx="970856" cy="689000"/>
            </a:xfrm>
            <a:prstGeom prst="roundRect">
              <a:avLst>
                <a:gd name="adj" fmla="val 3262"/>
              </a:avLst>
            </a:prstGeom>
            <a:solidFill>
              <a:schemeClr val="bg1">
                <a:lumMod val="10000"/>
                <a:lumOff val="9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600" b="1" dirty="0" smtClean="0">
                  <a:solidFill>
                    <a:srgbClr val="000000"/>
                  </a:solidFill>
                  <a:latin typeface="Calibri"/>
                  <a:cs typeface="Calibri"/>
                </a:rPr>
                <a:t>Appliance</a:t>
              </a:r>
              <a:endParaRPr lang="en-US" sz="1600" b="1" dirty="0">
                <a:solidFill>
                  <a:srgbClr val="000000"/>
                </a:solidFill>
                <a:latin typeface="Calibri"/>
                <a:cs typeface="Calibri"/>
              </a:endParaRPr>
            </a:p>
          </p:txBody>
        </p:sp>
      </p:grpSp>
      <p:sp>
        <p:nvSpPr>
          <p:cNvPr id="2" name="Title 1"/>
          <p:cNvSpPr>
            <a:spLocks noGrp="1"/>
          </p:cNvSpPr>
          <p:nvPr>
            <p:ph type="title"/>
          </p:nvPr>
        </p:nvSpPr>
        <p:spPr>
          <a:xfrm>
            <a:off x="457200" y="0"/>
            <a:ext cx="8686800" cy="1016000"/>
          </a:xfrm>
        </p:spPr>
        <p:txBody>
          <a:bodyPr>
            <a:normAutofit/>
          </a:bodyPr>
          <a:lstStyle/>
          <a:p>
            <a:r>
              <a:rPr lang="en-US" dirty="0"/>
              <a:t>HDP: Enterprise </a:t>
            </a:r>
            <a:r>
              <a:rPr lang="en-US" dirty="0" err="1"/>
              <a:t>Hadoop</a:t>
            </a:r>
            <a:r>
              <a:rPr lang="en-US" dirty="0"/>
              <a:t> Distribution</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a:t>
            </a:fld>
            <a:endParaRPr lang="en-US" dirty="0"/>
          </a:p>
        </p:txBody>
      </p:sp>
      <p:grpSp>
        <p:nvGrpSpPr>
          <p:cNvPr id="8" name="Group 7"/>
          <p:cNvGrpSpPr/>
          <p:nvPr/>
        </p:nvGrpSpPr>
        <p:grpSpPr>
          <a:xfrm>
            <a:off x="681174" y="1243785"/>
            <a:ext cx="4462908" cy="3824000"/>
            <a:chOff x="681174" y="1243785"/>
            <a:chExt cx="4462908" cy="3824000"/>
          </a:xfrm>
        </p:grpSpPr>
        <p:sp>
          <p:nvSpPr>
            <p:cNvPr id="49" name="Rounded Rectangle 48"/>
            <p:cNvSpPr/>
            <p:nvPr/>
          </p:nvSpPr>
          <p:spPr>
            <a:xfrm rot="5400000">
              <a:off x="1147873" y="777086"/>
              <a:ext cx="3529510" cy="4462907"/>
            </a:xfrm>
            <a:prstGeom prst="roundRect">
              <a:avLst>
                <a:gd name="adj" fmla="val 3267"/>
              </a:avLst>
            </a:prstGeom>
            <a:solidFill>
              <a:schemeClr val="bg2"/>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rtlCol="0" anchor="b"/>
            <a:lstStyle/>
            <a:p>
              <a:pPr algn="ctr"/>
              <a:endParaRPr lang="en-US" sz="800" b="1" dirty="0">
                <a:solidFill>
                  <a:schemeClr val="tx1">
                    <a:lumMod val="65000"/>
                    <a:lumOff val="35000"/>
                  </a:schemeClr>
                </a:solidFill>
                <a:latin typeface="Calibri"/>
                <a:cs typeface="Calibri"/>
              </a:endParaRPr>
            </a:p>
          </p:txBody>
        </p:sp>
        <p:sp>
          <p:nvSpPr>
            <p:cNvPr id="25" name="Rounded Rectangle 24"/>
            <p:cNvSpPr/>
            <p:nvPr/>
          </p:nvSpPr>
          <p:spPr>
            <a:xfrm>
              <a:off x="681175" y="4252938"/>
              <a:ext cx="4462907" cy="814847"/>
            </a:xfrm>
            <a:prstGeom prst="roundRect">
              <a:avLst>
                <a:gd name="adj" fmla="val 12532"/>
              </a:avLst>
            </a:prstGeom>
            <a:solidFill>
              <a:schemeClr val="accent1">
                <a:lumMod val="5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vert="horz" rtlCol="0" anchor="ctr"/>
            <a:lstStyle/>
            <a:p>
              <a:pPr marL="1768475" defTabSz="338138"/>
              <a:r>
                <a:rPr lang="en-US" b="1" dirty="0" smtClean="0">
                  <a:solidFill>
                    <a:schemeClr val="bg2"/>
                  </a:solidFill>
                  <a:latin typeface="Calibri"/>
                  <a:cs typeface="Calibri"/>
                </a:rPr>
                <a:t>HORTONWORKS </a:t>
              </a:r>
            </a:p>
            <a:p>
              <a:pPr marL="1768475" defTabSz="338138"/>
              <a:r>
                <a:rPr lang="en-US" b="1" dirty="0" smtClean="0">
                  <a:solidFill>
                    <a:schemeClr val="bg2"/>
                  </a:solidFill>
                  <a:latin typeface="Calibri"/>
                  <a:cs typeface="Calibri"/>
                </a:rPr>
                <a:t>DATA PLATFORM (HDP)</a:t>
              </a:r>
              <a:endParaRPr lang="en-US" sz="1100" b="1" dirty="0">
                <a:solidFill>
                  <a:schemeClr val="bg2"/>
                </a:solidFill>
                <a:latin typeface="Calibri"/>
                <a:cs typeface="Calibri"/>
              </a:endParaRPr>
            </a:p>
          </p:txBody>
        </p:sp>
      </p:grpSp>
      <p:pic>
        <p:nvPicPr>
          <p:cNvPr id="27" name="Picture 26" descr="Hor_RGBLogo ALL white copy.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6142" y="4386563"/>
            <a:ext cx="1363305" cy="515297"/>
          </a:xfrm>
          <a:prstGeom prst="rect">
            <a:avLst/>
          </a:prstGeom>
        </p:spPr>
      </p:pic>
      <p:sp>
        <p:nvSpPr>
          <p:cNvPr id="28" name="Text Placeholder 2"/>
          <p:cNvSpPr>
            <a:spLocks noGrp="1"/>
          </p:cNvSpPr>
          <p:nvPr>
            <p:ph type="body" sz="quarter" idx="11"/>
          </p:nvPr>
        </p:nvSpPr>
        <p:spPr>
          <a:xfrm>
            <a:off x="5333999" y="1165225"/>
            <a:ext cx="3654779" cy="4954588"/>
          </a:xfrm>
        </p:spPr>
        <p:txBody>
          <a:bodyPr/>
          <a:lstStyle/>
          <a:p>
            <a:pPr marL="0" indent="0">
              <a:buNone/>
            </a:pPr>
            <a:r>
              <a:rPr lang="en-US" sz="2800" dirty="0" smtClean="0">
                <a:solidFill>
                  <a:srgbClr val="26C21E"/>
                </a:solidFill>
              </a:rPr>
              <a:t>Hortonworks </a:t>
            </a:r>
            <a:br>
              <a:rPr lang="en-US" sz="2800" dirty="0" smtClean="0">
                <a:solidFill>
                  <a:srgbClr val="26C21E"/>
                </a:solidFill>
              </a:rPr>
            </a:br>
            <a:r>
              <a:rPr lang="en-US" sz="2800" dirty="0" smtClean="0">
                <a:solidFill>
                  <a:srgbClr val="26C21E"/>
                </a:solidFill>
              </a:rPr>
              <a:t>Data Platform (HDP)</a:t>
            </a:r>
          </a:p>
          <a:p>
            <a:pPr marL="0" indent="0">
              <a:buNone/>
            </a:pPr>
            <a:r>
              <a:rPr lang="en-US" i="1" dirty="0" smtClean="0"/>
              <a:t>Enterprise Hadoop</a:t>
            </a:r>
            <a:endParaRPr lang="en-US" i="1" dirty="0"/>
          </a:p>
          <a:p>
            <a:pPr marL="0" indent="0">
              <a:buNone/>
            </a:pPr>
            <a:endParaRPr lang="en-US" sz="1200" dirty="0" smtClean="0"/>
          </a:p>
          <a:p>
            <a:r>
              <a:rPr lang="en-US" sz="1800" dirty="0">
                <a:solidFill>
                  <a:schemeClr val="bg1"/>
                </a:solidFill>
              </a:rPr>
              <a:t>The ONLY 100% open source and complete distribution</a:t>
            </a:r>
          </a:p>
          <a:p>
            <a:endParaRPr lang="en-US" sz="1800" dirty="0" smtClean="0">
              <a:solidFill>
                <a:schemeClr val="bg1"/>
              </a:solidFill>
            </a:endParaRPr>
          </a:p>
          <a:p>
            <a:r>
              <a:rPr lang="en-US" sz="1800" dirty="0" smtClean="0">
                <a:solidFill>
                  <a:schemeClr val="bg1"/>
                </a:solidFill>
              </a:rPr>
              <a:t>Enterprise grade, proven and tested at scale</a:t>
            </a:r>
          </a:p>
          <a:p>
            <a:endParaRPr lang="en-US" sz="1800" dirty="0" smtClean="0">
              <a:solidFill>
                <a:schemeClr val="bg1"/>
              </a:solidFill>
            </a:endParaRPr>
          </a:p>
          <a:p>
            <a:r>
              <a:rPr lang="en-US" sz="1800" dirty="0" smtClean="0">
                <a:solidFill>
                  <a:schemeClr val="bg1"/>
                </a:solidFill>
              </a:rPr>
              <a:t>Ecosystem endorsed to ensure interoperability</a:t>
            </a:r>
          </a:p>
        </p:txBody>
      </p:sp>
      <p:grpSp>
        <p:nvGrpSpPr>
          <p:cNvPr id="7" name="Group 6"/>
          <p:cNvGrpSpPr/>
          <p:nvPr/>
        </p:nvGrpSpPr>
        <p:grpSpPr>
          <a:xfrm>
            <a:off x="817875" y="2925654"/>
            <a:ext cx="4263285" cy="1181398"/>
            <a:chOff x="817875" y="2925654"/>
            <a:chExt cx="4263285" cy="1181398"/>
          </a:xfrm>
        </p:grpSpPr>
        <p:sp>
          <p:nvSpPr>
            <p:cNvPr id="12" name="Rounded Rectangle 11"/>
            <p:cNvSpPr>
              <a:spLocks noChangeAspect="1"/>
            </p:cNvSpPr>
            <p:nvPr/>
          </p:nvSpPr>
          <p:spPr>
            <a:xfrm>
              <a:off x="821300" y="3667739"/>
              <a:ext cx="4212518" cy="439313"/>
            </a:xfrm>
            <a:prstGeom prst="roundRect">
              <a:avLst>
                <a:gd name="adj" fmla="val 5758"/>
              </a:avLst>
            </a:prstGeom>
            <a:solidFill>
              <a:schemeClr val="accent1"/>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58738"/>
              <a:r>
                <a:rPr lang="en-US" sz="1600" b="1" dirty="0" smtClean="0">
                  <a:solidFill>
                    <a:srgbClr val="000000"/>
                  </a:solidFill>
                  <a:latin typeface="Calibri"/>
                  <a:cs typeface="Calibri"/>
                </a:rPr>
                <a:t>PLATFORM SERVICES</a:t>
              </a:r>
              <a:endParaRPr lang="en-US" sz="1600" b="1" dirty="0">
                <a:solidFill>
                  <a:srgbClr val="000000"/>
                </a:solidFill>
                <a:latin typeface="Calibri"/>
                <a:cs typeface="Calibri"/>
              </a:endParaRPr>
            </a:p>
          </p:txBody>
        </p:sp>
        <p:sp>
          <p:nvSpPr>
            <p:cNvPr id="13" name="Rounded Rectangle 12"/>
            <p:cNvSpPr>
              <a:spLocks noChangeAspect="1"/>
            </p:cNvSpPr>
            <p:nvPr/>
          </p:nvSpPr>
          <p:spPr>
            <a:xfrm>
              <a:off x="817875" y="3001016"/>
              <a:ext cx="4215943" cy="545581"/>
            </a:xfrm>
            <a:prstGeom prst="roundRect">
              <a:avLst>
                <a:gd name="adj" fmla="val 5758"/>
              </a:avLst>
            </a:prstGeom>
            <a:solidFill>
              <a:schemeClr val="accent1"/>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58738"/>
              <a:r>
                <a:rPr lang="en-US" sz="1600" b="1" dirty="0" smtClean="0">
                  <a:solidFill>
                    <a:srgbClr val="000000"/>
                  </a:solidFill>
                  <a:latin typeface="Calibri"/>
                  <a:cs typeface="Calibri"/>
                </a:rPr>
                <a:t>HADOOP CORE</a:t>
              </a:r>
              <a:endParaRPr lang="en-US" sz="1600" b="1" dirty="0">
                <a:solidFill>
                  <a:srgbClr val="000000"/>
                </a:solidFill>
                <a:latin typeface="Calibri"/>
                <a:cs typeface="Calibri"/>
              </a:endParaRPr>
            </a:p>
          </p:txBody>
        </p:sp>
        <p:sp>
          <p:nvSpPr>
            <p:cNvPr id="20" name="TextBox 19"/>
            <p:cNvSpPr txBox="1"/>
            <p:nvPr/>
          </p:nvSpPr>
          <p:spPr>
            <a:xfrm>
              <a:off x="2844024" y="3709862"/>
              <a:ext cx="2165604" cy="360905"/>
            </a:xfrm>
            <a:prstGeom prst="rect">
              <a:avLst/>
            </a:prstGeom>
          </p:spPr>
          <p:txBody>
            <a:bodyPr vert="horz" wrap="square" lIns="91440" tIns="45720" rIns="91440" bIns="45720" rtlCol="0" anchor="ctr">
              <a:noAutofit/>
            </a:bodyPr>
            <a:lstStyle/>
            <a:p>
              <a:pPr fontAlgn="auto">
                <a:spcBef>
                  <a:spcPct val="20000"/>
                </a:spcBef>
                <a:spcAft>
                  <a:spcPts val="0"/>
                </a:spcAft>
              </a:pPr>
              <a:r>
                <a:rPr kumimoji="0" lang="en-US" sz="1200" b="1" i="1" u="none" strike="noStrike" kern="1200" cap="none" spc="0" normalizeH="0" baseline="0" noProof="0" dirty="0" smtClean="0">
                  <a:ln>
                    <a:noFill/>
                  </a:ln>
                  <a:solidFill>
                    <a:schemeClr val="bg1"/>
                  </a:solidFill>
                  <a:effectLst/>
                  <a:uLnTx/>
                  <a:uFillTx/>
                  <a:latin typeface="+mn-lt"/>
                  <a:ea typeface="+mn-ea"/>
                  <a:cs typeface="+mn-cs"/>
                </a:rPr>
                <a:t>Enterprise Readiness</a:t>
              </a:r>
              <a:r>
                <a:rPr kumimoji="0" lang="en-US" sz="1200" i="1" u="none" strike="noStrike" kern="1200" cap="none" spc="0" normalizeH="0" baseline="0" noProof="0" dirty="0" smtClean="0">
                  <a:ln>
                    <a:noFill/>
                  </a:ln>
                  <a:solidFill>
                    <a:schemeClr val="bg1"/>
                  </a:solidFill>
                  <a:effectLst/>
                  <a:uLnTx/>
                  <a:uFillTx/>
                  <a:latin typeface="+mn-lt"/>
                  <a:ea typeface="+mn-ea"/>
                  <a:cs typeface="+mn-cs"/>
                </a:rPr>
                <a:t>: </a:t>
              </a:r>
              <a:r>
                <a:rPr lang="en-US" sz="1200" i="1" dirty="0">
                  <a:solidFill>
                    <a:schemeClr val="bg1"/>
                  </a:solidFill>
                </a:rPr>
                <a:t>HA, DR, Snapshots, Security, </a:t>
              </a:r>
              <a:r>
                <a:rPr lang="en-US" sz="1200" i="1" dirty="0" smtClean="0">
                  <a:solidFill>
                    <a:schemeClr val="bg1"/>
                  </a:solidFill>
                </a:rPr>
                <a:t>…</a:t>
              </a:r>
              <a:endParaRPr lang="en-US" sz="1200" i="1" dirty="0">
                <a:solidFill>
                  <a:schemeClr val="bg1"/>
                </a:solidFill>
              </a:endParaRPr>
            </a:p>
          </p:txBody>
        </p:sp>
        <p:sp>
          <p:nvSpPr>
            <p:cNvPr id="32" name="TextBox 31"/>
            <p:cNvSpPr txBox="1"/>
            <p:nvPr/>
          </p:nvSpPr>
          <p:spPr>
            <a:xfrm>
              <a:off x="2551544" y="3047197"/>
              <a:ext cx="2332182" cy="487856"/>
            </a:xfrm>
            <a:prstGeom prst="rect">
              <a:avLst/>
            </a:prstGeom>
          </p:spPr>
          <p:txBody>
            <a:bodyPr vert="horz" wrap="square" lIns="91440" tIns="45720" rIns="91440" bIns="45720" rtlCol="0">
              <a:no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kumimoji="0" lang="en-US" sz="1200" i="1" u="none" strike="noStrike" kern="1200" cap="none" spc="0" normalizeH="0" baseline="0" noProof="0" dirty="0" smtClean="0">
                  <a:ln>
                    <a:noFill/>
                  </a:ln>
                  <a:solidFill>
                    <a:schemeClr val="bg1"/>
                  </a:solidFill>
                  <a:effectLst/>
                  <a:uLnTx/>
                  <a:uFillTx/>
                  <a:latin typeface="+mn-lt"/>
                  <a:ea typeface="+mn-ea"/>
                  <a:cs typeface="+mn-cs"/>
                </a:rPr>
                <a:t>Distributed </a:t>
              </a:r>
              <a:br>
                <a:rPr kumimoji="0" lang="en-US" sz="1200" i="1" u="none" strike="noStrike" kern="1200" cap="none" spc="0" normalizeH="0" baseline="0" noProof="0" dirty="0" smtClean="0">
                  <a:ln>
                    <a:noFill/>
                  </a:ln>
                  <a:solidFill>
                    <a:schemeClr val="bg1"/>
                  </a:solidFill>
                  <a:effectLst/>
                  <a:uLnTx/>
                  <a:uFillTx/>
                  <a:latin typeface="+mn-lt"/>
                  <a:ea typeface="+mn-ea"/>
                  <a:cs typeface="+mn-cs"/>
                </a:rPr>
              </a:br>
              <a:r>
                <a:rPr kumimoji="0" lang="en-US" sz="1200" i="1" u="none" strike="noStrike" kern="1200" cap="none" spc="0" normalizeH="0" baseline="0" noProof="0" dirty="0" smtClean="0">
                  <a:ln>
                    <a:noFill/>
                  </a:ln>
                  <a:solidFill>
                    <a:schemeClr val="bg1"/>
                  </a:solidFill>
                  <a:effectLst/>
                  <a:uLnTx/>
                  <a:uFillTx/>
                  <a:latin typeface="+mn-lt"/>
                  <a:ea typeface="+mn-ea"/>
                  <a:cs typeface="+mn-cs"/>
                </a:rPr>
                <a:t>Storage</a:t>
              </a:r>
              <a:r>
                <a:rPr kumimoji="0" lang="en-US" sz="1200" i="1" u="none" strike="noStrike" kern="1200" cap="none" spc="0" normalizeH="0" noProof="0" dirty="0" smtClean="0">
                  <a:ln>
                    <a:noFill/>
                  </a:ln>
                  <a:solidFill>
                    <a:schemeClr val="bg1"/>
                  </a:solidFill>
                  <a:effectLst/>
                  <a:uLnTx/>
                  <a:uFillTx/>
                  <a:latin typeface="+mn-lt"/>
                  <a:ea typeface="+mn-ea"/>
                  <a:cs typeface="+mn-cs"/>
                </a:rPr>
                <a:t> &amp; Processing</a:t>
              </a:r>
              <a:endParaRPr kumimoji="0" lang="en-US" sz="1200" i="1" u="none" strike="noStrike" kern="1200" cap="none" spc="0" normalizeH="0" baseline="0" noProof="0" dirty="0" smtClean="0">
                <a:ln>
                  <a:noFill/>
                </a:ln>
                <a:solidFill>
                  <a:schemeClr val="bg1"/>
                </a:solidFill>
                <a:effectLst/>
                <a:uLnTx/>
                <a:uFillTx/>
                <a:latin typeface="+mn-lt"/>
                <a:ea typeface="+mn-ea"/>
                <a:cs typeface="+mn-cs"/>
              </a:endParaRPr>
            </a:p>
          </p:txBody>
        </p:sp>
        <p:grpSp>
          <p:nvGrpSpPr>
            <p:cNvPr id="42" name="Group 41"/>
            <p:cNvGrpSpPr/>
            <p:nvPr/>
          </p:nvGrpSpPr>
          <p:grpSpPr>
            <a:xfrm>
              <a:off x="2288399" y="3035152"/>
              <a:ext cx="2523739" cy="490345"/>
              <a:chOff x="2288399" y="3035152"/>
              <a:chExt cx="2523739" cy="490345"/>
            </a:xfrm>
          </p:grpSpPr>
          <p:sp>
            <p:nvSpPr>
              <p:cNvPr id="43" name="Rectangle 42"/>
              <p:cNvSpPr/>
              <p:nvPr/>
            </p:nvSpPr>
            <p:spPr>
              <a:xfrm>
                <a:off x="2288399" y="3035152"/>
                <a:ext cx="2523739" cy="490345"/>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4" name="Group 43"/>
              <p:cNvGrpSpPr/>
              <p:nvPr/>
            </p:nvGrpSpPr>
            <p:grpSpPr>
              <a:xfrm>
                <a:off x="2288399" y="3035152"/>
                <a:ext cx="2523739" cy="490345"/>
                <a:chOff x="2288399" y="3035152"/>
                <a:chExt cx="2523739" cy="490345"/>
              </a:xfrm>
            </p:grpSpPr>
            <p:sp>
              <p:nvSpPr>
                <p:cNvPr id="45" name="Rounded Rectangle 44"/>
                <p:cNvSpPr>
                  <a:spLocks/>
                </p:cNvSpPr>
                <p:nvPr/>
              </p:nvSpPr>
              <p:spPr>
                <a:xfrm>
                  <a:off x="2288399" y="3296897"/>
                  <a:ext cx="1220222" cy="228600"/>
                </a:xfrm>
                <a:prstGeom prst="roundRect">
                  <a:avLst>
                    <a:gd name="adj" fmla="val 5758"/>
                  </a:avLst>
                </a:prstGeom>
                <a:solidFill>
                  <a:schemeClr val="accent2">
                    <a:lumMod val="10000"/>
                    <a:lumOff val="9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rgbClr val="000000"/>
                      </a:solidFill>
                      <a:latin typeface="Calibri"/>
                      <a:cs typeface="Calibri"/>
                    </a:rPr>
                    <a:t>HDFS</a:t>
                  </a:r>
                </a:p>
              </p:txBody>
            </p:sp>
            <p:sp>
              <p:nvSpPr>
                <p:cNvPr id="46" name="Rounded Rectangle 45"/>
                <p:cNvSpPr>
                  <a:spLocks/>
                </p:cNvSpPr>
                <p:nvPr/>
              </p:nvSpPr>
              <p:spPr>
                <a:xfrm>
                  <a:off x="3534950" y="3296897"/>
                  <a:ext cx="1277188" cy="228600"/>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solidFill>
                        <a:srgbClr val="000000"/>
                      </a:solidFill>
                      <a:latin typeface="Calibri"/>
                      <a:cs typeface="Calibri"/>
                    </a:rPr>
                    <a:t>YARN </a:t>
                  </a:r>
                  <a:r>
                    <a:rPr lang="en-US" sz="1200" dirty="0" smtClean="0">
                      <a:solidFill>
                        <a:srgbClr val="000000"/>
                      </a:solidFill>
                      <a:latin typeface="Calibri"/>
                      <a:cs typeface="Calibri"/>
                    </a:rPr>
                    <a:t>(in 2.0)</a:t>
                  </a:r>
                  <a:endParaRPr lang="en-US" sz="1200" dirty="0">
                    <a:solidFill>
                      <a:srgbClr val="000000"/>
                    </a:solidFill>
                    <a:latin typeface="Calibri"/>
                    <a:cs typeface="Calibri"/>
                  </a:endParaRPr>
                </a:p>
              </p:txBody>
            </p:sp>
            <p:sp>
              <p:nvSpPr>
                <p:cNvPr id="47" name="Rounded Rectangle 46"/>
                <p:cNvSpPr>
                  <a:spLocks/>
                </p:cNvSpPr>
                <p:nvPr/>
              </p:nvSpPr>
              <p:spPr>
                <a:xfrm>
                  <a:off x="2288399" y="3035152"/>
                  <a:ext cx="1220222" cy="228600"/>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solidFill>
                        <a:srgbClr val="000000"/>
                      </a:solidFill>
                      <a:latin typeface="Calibri"/>
                      <a:cs typeface="Calibri"/>
                    </a:rPr>
                    <a:t>WEBHDFS</a:t>
                  </a:r>
                  <a:endParaRPr lang="en-US" sz="1200" b="1" dirty="0">
                    <a:solidFill>
                      <a:srgbClr val="000000"/>
                    </a:solidFill>
                    <a:latin typeface="Calibri"/>
                    <a:cs typeface="Calibri"/>
                  </a:endParaRPr>
                </a:p>
              </p:txBody>
            </p:sp>
            <p:sp>
              <p:nvSpPr>
                <p:cNvPr id="48" name="Rounded Rectangle 47"/>
                <p:cNvSpPr>
                  <a:spLocks/>
                </p:cNvSpPr>
                <p:nvPr/>
              </p:nvSpPr>
              <p:spPr>
                <a:xfrm>
                  <a:off x="3534950" y="3035152"/>
                  <a:ext cx="1277188" cy="228600"/>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solidFill>
                        <a:srgbClr val="000000"/>
                      </a:solidFill>
                      <a:latin typeface="Calibri"/>
                      <a:cs typeface="Calibri"/>
                    </a:rPr>
                    <a:t>MAP REDUCE</a:t>
                  </a:r>
                  <a:endParaRPr lang="en-US" sz="1200" b="1" dirty="0">
                    <a:solidFill>
                      <a:srgbClr val="000000"/>
                    </a:solidFill>
                    <a:latin typeface="Calibri"/>
                    <a:cs typeface="Calibri"/>
                  </a:endParaRPr>
                </a:p>
              </p:txBody>
            </p:sp>
          </p:grpSp>
        </p:grpSp>
        <p:pic>
          <p:nvPicPr>
            <p:cNvPr id="26" name="Picture 25"/>
            <p:cNvPicPr>
              <a:picLocks noChangeAspect="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4722557" y="2925654"/>
              <a:ext cx="358603" cy="268409"/>
            </a:xfrm>
            <a:prstGeom prst="rect">
              <a:avLst/>
            </a:prstGeom>
          </p:spPr>
        </p:pic>
      </p:grpSp>
      <p:grpSp>
        <p:nvGrpSpPr>
          <p:cNvPr id="6" name="Group 5"/>
          <p:cNvGrpSpPr/>
          <p:nvPr/>
        </p:nvGrpSpPr>
        <p:grpSpPr>
          <a:xfrm>
            <a:off x="2299447" y="1369320"/>
            <a:ext cx="2734371" cy="1517166"/>
            <a:chOff x="2299447" y="1369320"/>
            <a:chExt cx="2734371" cy="1517166"/>
          </a:xfrm>
        </p:grpSpPr>
        <p:sp>
          <p:nvSpPr>
            <p:cNvPr id="14" name="Rounded Rectangle 13"/>
            <p:cNvSpPr>
              <a:spLocks noChangeAspect="1"/>
            </p:cNvSpPr>
            <p:nvPr/>
          </p:nvSpPr>
          <p:spPr>
            <a:xfrm>
              <a:off x="2299447" y="1369320"/>
              <a:ext cx="2734371" cy="1517166"/>
            </a:xfrm>
            <a:prstGeom prst="roundRect">
              <a:avLst>
                <a:gd name="adj" fmla="val 3262"/>
              </a:avLst>
            </a:prstGeom>
            <a:solidFill>
              <a:schemeClr val="accent1">
                <a:lumMod val="60000"/>
                <a:lumOff val="40000"/>
              </a:schemeClr>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600" b="1" dirty="0">
                  <a:solidFill>
                    <a:srgbClr val="000000"/>
                  </a:solidFill>
                  <a:latin typeface="Calibri"/>
                  <a:cs typeface="Calibri"/>
                </a:rPr>
                <a:t>DATA</a:t>
              </a:r>
              <a:br>
                <a:rPr lang="en-US" sz="1600" b="1" dirty="0">
                  <a:solidFill>
                    <a:srgbClr val="000000"/>
                  </a:solidFill>
                  <a:latin typeface="Calibri"/>
                  <a:cs typeface="Calibri"/>
                </a:rPr>
              </a:br>
              <a:r>
                <a:rPr lang="en-US" sz="1600" b="1" dirty="0">
                  <a:solidFill>
                    <a:srgbClr val="000000"/>
                  </a:solidFill>
                  <a:latin typeface="Calibri"/>
                  <a:cs typeface="Calibri"/>
                </a:rPr>
                <a:t>SERVICES</a:t>
              </a:r>
            </a:p>
          </p:txBody>
        </p:sp>
        <p:sp>
          <p:nvSpPr>
            <p:cNvPr id="18" name="TextBox 17"/>
            <p:cNvSpPr txBox="1"/>
            <p:nvPr/>
          </p:nvSpPr>
          <p:spPr>
            <a:xfrm>
              <a:off x="3032994" y="2067066"/>
              <a:ext cx="1166920" cy="487856"/>
            </a:xfrm>
            <a:prstGeom prst="rect">
              <a:avLst/>
            </a:prstGeom>
          </p:spPr>
          <p:txBody>
            <a:bodyPr vert="horz" wrap="square" lIns="91440" tIns="45720" rIns="91440" bIns="45720" rtlCol="0">
              <a:noAutofit/>
            </a:bodyPr>
            <a:lstStyle/>
            <a:p>
              <a:pPr algn="ctr" fontAlgn="auto">
                <a:spcBef>
                  <a:spcPct val="20000"/>
                </a:spcBef>
                <a:spcAft>
                  <a:spcPts val="0"/>
                </a:spcAft>
              </a:pPr>
              <a:r>
                <a:rPr lang="en-US" sz="1200" i="1" dirty="0">
                  <a:solidFill>
                    <a:schemeClr val="bg1"/>
                  </a:solidFill>
                  <a:latin typeface="+mn-lt"/>
                  <a:ea typeface="+mn-ea"/>
                  <a:cs typeface="+mn-cs"/>
                </a:rPr>
                <a:t>Store, Process and Access Data</a:t>
              </a:r>
            </a:p>
          </p:txBody>
        </p:sp>
        <p:grpSp>
          <p:nvGrpSpPr>
            <p:cNvPr id="50" name="Group 49"/>
            <p:cNvGrpSpPr/>
            <p:nvPr/>
          </p:nvGrpSpPr>
          <p:grpSpPr>
            <a:xfrm>
              <a:off x="2442751" y="1937613"/>
              <a:ext cx="2453684" cy="862639"/>
              <a:chOff x="2442751" y="1937613"/>
              <a:chExt cx="2453684" cy="862639"/>
            </a:xfrm>
          </p:grpSpPr>
          <p:sp>
            <p:nvSpPr>
              <p:cNvPr id="51" name="Rectangle 50"/>
              <p:cNvSpPr/>
              <p:nvPr/>
            </p:nvSpPr>
            <p:spPr>
              <a:xfrm>
                <a:off x="2442751" y="1937614"/>
                <a:ext cx="2453684" cy="862638"/>
              </a:xfrm>
              <a:prstGeom prst="rect">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Rounded Rectangle 51"/>
              <p:cNvSpPr>
                <a:spLocks noChangeAspect="1"/>
              </p:cNvSpPr>
              <p:nvPr/>
            </p:nvSpPr>
            <p:spPr>
              <a:xfrm>
                <a:off x="3254052" y="2551517"/>
                <a:ext cx="1024465" cy="248735"/>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a:solidFill>
                      <a:srgbClr val="000000"/>
                    </a:solidFill>
                    <a:latin typeface="Calibri"/>
                    <a:cs typeface="Calibri"/>
                  </a:rPr>
                  <a:t>HCATALOG</a:t>
                </a:r>
              </a:p>
            </p:txBody>
          </p:sp>
          <p:sp>
            <p:nvSpPr>
              <p:cNvPr id="53" name="Rounded Rectangle 52"/>
              <p:cNvSpPr>
                <a:spLocks noChangeAspect="1"/>
              </p:cNvSpPr>
              <p:nvPr/>
            </p:nvSpPr>
            <p:spPr>
              <a:xfrm>
                <a:off x="3793413" y="1940788"/>
                <a:ext cx="485104" cy="554100"/>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a:solidFill>
                      <a:srgbClr val="000000"/>
                    </a:solidFill>
                    <a:latin typeface="Calibri"/>
                    <a:cs typeface="Calibri"/>
                  </a:rPr>
                  <a:t>HIVE</a:t>
                </a:r>
              </a:p>
            </p:txBody>
          </p:sp>
          <p:sp>
            <p:nvSpPr>
              <p:cNvPr id="54" name="Rounded Rectangle 53"/>
              <p:cNvSpPr>
                <a:spLocks noChangeAspect="1"/>
              </p:cNvSpPr>
              <p:nvPr/>
            </p:nvSpPr>
            <p:spPr>
              <a:xfrm>
                <a:off x="3254052" y="1940788"/>
                <a:ext cx="485104" cy="554100"/>
              </a:xfrm>
              <a:prstGeom prst="roundRect">
                <a:avLst>
                  <a:gd name="adj" fmla="val 5758"/>
                </a:avLst>
              </a:prstGeom>
              <a:solidFill>
                <a:schemeClr val="accent5"/>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a:solidFill>
                      <a:srgbClr val="000000"/>
                    </a:solidFill>
                    <a:latin typeface="Calibri"/>
                    <a:cs typeface="Calibri"/>
                  </a:rPr>
                  <a:t>PIG</a:t>
                </a:r>
              </a:p>
            </p:txBody>
          </p:sp>
          <p:sp>
            <p:nvSpPr>
              <p:cNvPr id="55" name="Rounded Rectangle 54"/>
              <p:cNvSpPr>
                <a:spLocks noChangeAspect="1"/>
              </p:cNvSpPr>
              <p:nvPr/>
            </p:nvSpPr>
            <p:spPr>
              <a:xfrm>
                <a:off x="4331803" y="1937613"/>
                <a:ext cx="564632" cy="862639"/>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smtClean="0">
                    <a:solidFill>
                      <a:srgbClr val="000000"/>
                    </a:solidFill>
                    <a:latin typeface="Calibri"/>
                    <a:cs typeface="Calibri"/>
                  </a:rPr>
                  <a:t>HBASE</a:t>
                </a:r>
                <a:endParaRPr lang="en-US" sz="1200" b="1" dirty="0">
                  <a:solidFill>
                    <a:srgbClr val="000000"/>
                  </a:solidFill>
                  <a:latin typeface="Calibri"/>
                  <a:cs typeface="Calibri"/>
                </a:endParaRPr>
              </a:p>
            </p:txBody>
          </p:sp>
          <p:sp>
            <p:nvSpPr>
              <p:cNvPr id="56" name="Rounded Rectangle 55"/>
              <p:cNvSpPr>
                <a:spLocks/>
              </p:cNvSpPr>
              <p:nvPr/>
            </p:nvSpPr>
            <p:spPr>
              <a:xfrm>
                <a:off x="2442751" y="2397916"/>
                <a:ext cx="745283" cy="402336"/>
              </a:xfrm>
              <a:prstGeom prst="roundRect">
                <a:avLst>
                  <a:gd name="adj" fmla="val 5758"/>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smtClean="0">
                    <a:solidFill>
                      <a:srgbClr val="000000"/>
                    </a:solidFill>
                    <a:latin typeface="Calibri"/>
                    <a:cs typeface="Calibri"/>
                  </a:rPr>
                  <a:t>SQOOP</a:t>
                </a:r>
                <a:endParaRPr lang="en-US" sz="1200" b="1" dirty="0">
                  <a:solidFill>
                    <a:srgbClr val="000000"/>
                  </a:solidFill>
                  <a:latin typeface="Calibri"/>
                  <a:cs typeface="Calibri"/>
                </a:endParaRPr>
              </a:p>
            </p:txBody>
          </p:sp>
          <p:sp>
            <p:nvSpPr>
              <p:cNvPr id="57" name="Rounded Rectangle 56"/>
              <p:cNvSpPr>
                <a:spLocks/>
              </p:cNvSpPr>
              <p:nvPr/>
            </p:nvSpPr>
            <p:spPr>
              <a:xfrm>
                <a:off x="2442751" y="1940788"/>
                <a:ext cx="745283" cy="402336"/>
              </a:xfrm>
              <a:prstGeom prst="roundRect">
                <a:avLst>
                  <a:gd name="adj" fmla="val 10864"/>
                </a:avLst>
              </a:prstGeom>
              <a:solidFill>
                <a:schemeClr val="accent1">
                  <a:lumMod val="20000"/>
                  <a:lumOff val="80000"/>
                </a:schemeClr>
              </a:solidFill>
              <a:ln w="28575" cmpd="sng">
                <a:solidFill>
                  <a:schemeClr val="accent1">
                    <a:lumMod val="50000"/>
                  </a:schemeClr>
                </a:solid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1200" b="1" dirty="0" smtClean="0">
                    <a:solidFill>
                      <a:srgbClr val="000000"/>
                    </a:solidFill>
                    <a:latin typeface="Calibri"/>
                    <a:cs typeface="Calibri"/>
                  </a:rPr>
                  <a:t>FLUME</a:t>
                </a:r>
                <a:endParaRPr lang="en-US" sz="1200" b="1" dirty="0">
                  <a:solidFill>
                    <a:srgbClr val="000000"/>
                  </a:solidFill>
                  <a:latin typeface="Calibri"/>
                  <a:cs typeface="Calibri"/>
                </a:endParaRPr>
              </a:p>
            </p:txBody>
          </p:sp>
        </p:grpSp>
      </p:grpSp>
      <p:grpSp>
        <p:nvGrpSpPr>
          <p:cNvPr id="5" name="Group 4"/>
          <p:cNvGrpSpPr/>
          <p:nvPr/>
        </p:nvGrpSpPr>
        <p:grpSpPr>
          <a:xfrm>
            <a:off x="817874" y="1369320"/>
            <a:ext cx="1400894" cy="1517165"/>
            <a:chOff x="817874" y="1369320"/>
            <a:chExt cx="1400894" cy="1517165"/>
          </a:xfrm>
        </p:grpSpPr>
        <p:sp>
          <p:nvSpPr>
            <p:cNvPr id="15" name="Rounded Rectangle 14"/>
            <p:cNvSpPr>
              <a:spLocks noChangeAspect="1"/>
            </p:cNvSpPr>
            <p:nvPr/>
          </p:nvSpPr>
          <p:spPr>
            <a:xfrm>
              <a:off x="817874" y="1369320"/>
              <a:ext cx="1400894" cy="1517165"/>
            </a:xfrm>
            <a:prstGeom prst="roundRect">
              <a:avLst>
                <a:gd name="adj" fmla="val 3262"/>
              </a:avLst>
            </a:prstGeom>
            <a:solidFill>
              <a:srgbClr val="C2ECA2"/>
            </a:solidFill>
            <a:ln w="28575" cmpd="sng">
              <a:solidFill>
                <a:srgbClr val="69BE28"/>
              </a:solidFill>
            </a:ln>
            <a:effectLst/>
          </p:spPr>
          <p:style>
            <a:lnRef idx="1">
              <a:schemeClr val="accent1"/>
            </a:lnRef>
            <a:fillRef idx="3">
              <a:schemeClr val="accent1"/>
            </a:fillRef>
            <a:effectRef idx="2">
              <a:schemeClr val="accent1"/>
            </a:effectRef>
            <a:fontRef idx="minor">
              <a:schemeClr val="lt1"/>
            </a:fontRef>
          </p:style>
          <p:txBody>
            <a:bodyPr lIns="0" rIns="0" rtlCol="0" anchor="t"/>
            <a:lstStyle/>
            <a:p>
              <a:pPr algn="ctr"/>
              <a:r>
                <a:rPr lang="en-US" sz="1600" b="1" dirty="0">
                  <a:solidFill>
                    <a:srgbClr val="000000"/>
                  </a:solidFill>
                  <a:latin typeface="Calibri"/>
                  <a:cs typeface="Calibri"/>
                </a:rPr>
                <a:t>OPERATIONAL SERVICES</a:t>
              </a:r>
            </a:p>
          </p:txBody>
        </p:sp>
        <p:sp>
          <p:nvSpPr>
            <p:cNvPr id="17" name="TextBox 16"/>
            <p:cNvSpPr txBox="1"/>
            <p:nvPr/>
          </p:nvSpPr>
          <p:spPr>
            <a:xfrm>
              <a:off x="933989" y="2054933"/>
              <a:ext cx="1166920" cy="487856"/>
            </a:xfrm>
            <a:prstGeom prst="rect">
              <a:avLst/>
            </a:prstGeom>
          </p:spPr>
          <p:txBody>
            <a:bodyPr vert="horz" wrap="square" lIns="91440" tIns="45720" rIns="91440" bIns="45720" rtlCol="0">
              <a:noAutofit/>
            </a:bodyPr>
            <a:lstStyle/>
            <a:p>
              <a:pPr marL="0" marR="0" indent="0" algn="ctr" defTabSz="457200" rtl="0" eaLnBrk="1" fontAlgn="auto" latinLnBrk="0" hangingPunct="1">
                <a:lnSpc>
                  <a:spcPct val="100000"/>
                </a:lnSpc>
                <a:spcBef>
                  <a:spcPct val="20000"/>
                </a:spcBef>
                <a:spcAft>
                  <a:spcPts val="0"/>
                </a:spcAft>
                <a:buClrTx/>
                <a:buSzTx/>
                <a:buFont typeface="Arial"/>
                <a:buNone/>
                <a:tabLst/>
              </a:pPr>
              <a:r>
                <a:rPr kumimoji="0" lang="en-US" sz="1200" i="1" u="none" strike="noStrike" kern="1200" cap="none" spc="0" normalizeH="0" baseline="0" noProof="0" dirty="0" smtClean="0">
                  <a:ln>
                    <a:noFill/>
                  </a:ln>
                  <a:solidFill>
                    <a:schemeClr val="bg1"/>
                  </a:solidFill>
                  <a:effectLst/>
                  <a:uLnTx/>
                  <a:uFillTx/>
                  <a:latin typeface="+mn-lt"/>
                  <a:ea typeface="+mn-ea"/>
                  <a:cs typeface="+mn-cs"/>
                </a:rPr>
                <a:t>Manage &amp;</a:t>
              </a:r>
              <a:r>
                <a:rPr kumimoji="0" lang="en-US" sz="1200" i="1" u="none" strike="noStrike" kern="1200" cap="none" spc="0" normalizeH="0" noProof="0" dirty="0" smtClean="0">
                  <a:ln>
                    <a:noFill/>
                  </a:ln>
                  <a:solidFill>
                    <a:schemeClr val="bg1"/>
                  </a:solidFill>
                  <a:effectLst/>
                  <a:uLnTx/>
                  <a:uFillTx/>
                  <a:latin typeface="+mn-lt"/>
                  <a:ea typeface="+mn-ea"/>
                  <a:cs typeface="+mn-cs"/>
                </a:rPr>
                <a:t> Operate at Scale</a:t>
              </a:r>
              <a:endParaRPr kumimoji="0" lang="en-US" sz="1200" i="1" u="none" strike="noStrike" kern="1200" cap="none" spc="0" normalizeH="0" baseline="0" noProof="0" dirty="0" smtClean="0">
                <a:ln>
                  <a:noFill/>
                </a:ln>
                <a:solidFill>
                  <a:schemeClr val="bg1"/>
                </a:solidFill>
                <a:effectLst/>
                <a:uLnTx/>
                <a:uFillTx/>
                <a:latin typeface="+mn-lt"/>
                <a:ea typeface="+mn-ea"/>
                <a:cs typeface="+mn-cs"/>
              </a:endParaRPr>
            </a:p>
          </p:txBody>
        </p:sp>
        <p:grpSp>
          <p:nvGrpSpPr>
            <p:cNvPr id="62" name="Group 61"/>
            <p:cNvGrpSpPr/>
            <p:nvPr/>
          </p:nvGrpSpPr>
          <p:grpSpPr>
            <a:xfrm>
              <a:off x="1133187" y="1911805"/>
              <a:ext cx="745283" cy="879757"/>
              <a:chOff x="1133187" y="1911805"/>
              <a:chExt cx="745283" cy="879757"/>
            </a:xfrm>
          </p:grpSpPr>
          <p:sp>
            <p:nvSpPr>
              <p:cNvPr id="63" name="Rectangle 62"/>
              <p:cNvSpPr/>
              <p:nvPr/>
            </p:nvSpPr>
            <p:spPr>
              <a:xfrm>
                <a:off x="1133187" y="1911805"/>
                <a:ext cx="745283" cy="862638"/>
              </a:xfrm>
              <a:prstGeom prst="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Rounded Rectangle 63"/>
              <p:cNvSpPr>
                <a:spLocks noChangeAspect="1"/>
              </p:cNvSpPr>
              <p:nvPr/>
            </p:nvSpPr>
            <p:spPr>
              <a:xfrm>
                <a:off x="1133187" y="2542827"/>
                <a:ext cx="745283" cy="248735"/>
              </a:xfrm>
              <a:prstGeom prst="roundRect">
                <a:avLst>
                  <a:gd name="adj" fmla="val 5758"/>
                </a:avLst>
              </a:prstGeom>
              <a:solidFill>
                <a:schemeClr val="accent1">
                  <a:lumMod val="20000"/>
                  <a:lumOff val="8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rgbClr val="000000"/>
                    </a:solidFill>
                    <a:latin typeface="Calibri"/>
                    <a:cs typeface="Calibri"/>
                  </a:rPr>
                  <a:t>OOZIE</a:t>
                </a:r>
              </a:p>
            </p:txBody>
          </p:sp>
          <p:sp>
            <p:nvSpPr>
              <p:cNvPr id="65" name="Rounded Rectangle 64"/>
              <p:cNvSpPr>
                <a:spLocks noChangeAspect="1"/>
              </p:cNvSpPr>
              <p:nvPr/>
            </p:nvSpPr>
            <p:spPr>
              <a:xfrm>
                <a:off x="1133187" y="1934693"/>
                <a:ext cx="745283" cy="554101"/>
              </a:xfrm>
              <a:prstGeom prst="roundRect">
                <a:avLst>
                  <a:gd name="adj" fmla="val 7426"/>
                </a:avLst>
              </a:prstGeom>
              <a:solidFill>
                <a:schemeClr val="accent1">
                  <a:lumMod val="20000"/>
                  <a:lumOff val="80000"/>
                </a:schemeClr>
              </a:solidFill>
              <a:ln w="28575" cmpd="sng">
                <a:solidFill>
                  <a:srgbClr val="355F1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solidFill>
                      <a:srgbClr val="000000"/>
                    </a:solidFill>
                    <a:latin typeface="Calibri"/>
                    <a:cs typeface="Calibri"/>
                  </a:rPr>
                  <a:t>AMBARI</a:t>
                </a:r>
              </a:p>
            </p:txBody>
          </p:sp>
        </p:grpSp>
      </p:grpSp>
    </p:spTree>
    <p:extLst>
      <p:ext uri="{BB962C8B-B14F-4D97-AF65-F5344CB8AC3E}">
        <p14:creationId xmlns:p14="http://schemas.microsoft.com/office/powerpoint/2010/main" val="377973823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Query Examples</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30</a:t>
            </a:fld>
            <a:endParaRPr lang="en-US" dirty="0"/>
          </a:p>
        </p:txBody>
      </p:sp>
      <p:sp>
        <p:nvSpPr>
          <p:cNvPr id="5" name="Rounded Rectangle 4"/>
          <p:cNvSpPr/>
          <p:nvPr/>
        </p:nvSpPr>
        <p:spPr>
          <a:xfrm>
            <a:off x="457200" y="1148608"/>
            <a:ext cx="8431931" cy="5130252"/>
          </a:xfrm>
          <a:prstGeom prst="roundRect">
            <a:avLst/>
          </a:prstGeom>
          <a:ln/>
        </p:spPr>
        <p:style>
          <a:lnRef idx="1">
            <a:schemeClr val="accent6"/>
          </a:lnRef>
          <a:fillRef idx="2">
            <a:schemeClr val="accent6"/>
          </a:fillRef>
          <a:effectRef idx="1">
            <a:schemeClr val="accent6"/>
          </a:effectRef>
          <a:fontRef idx="minor">
            <a:schemeClr val="dk1"/>
          </a:fontRef>
        </p:style>
        <p:txBody>
          <a:bodyPr/>
          <a:lstStyle/>
          <a:p>
            <a:pPr marL="342900" indent="-342900">
              <a:spcAft>
                <a:spcPts val="1200"/>
              </a:spcAft>
              <a:buFont typeface="Arial"/>
              <a:buChar char="•"/>
            </a:pPr>
            <a:r>
              <a:rPr lang="en-US" sz="2200" b="1" dirty="0">
                <a:latin typeface="Courier New"/>
                <a:cs typeface="Courier New"/>
              </a:rPr>
              <a:t>SELECT * FROM customers;</a:t>
            </a:r>
          </a:p>
          <a:p>
            <a:pPr marL="342900" indent="-342900">
              <a:spcAft>
                <a:spcPts val="1200"/>
              </a:spcAft>
              <a:buFont typeface="Arial"/>
              <a:buChar char="•"/>
            </a:pPr>
            <a:r>
              <a:rPr lang="en-US" sz="2200" b="1" dirty="0">
                <a:latin typeface="Courier New"/>
                <a:cs typeface="Courier New"/>
              </a:rPr>
              <a:t>SELECT COUNT(1) FROM customers;</a:t>
            </a:r>
          </a:p>
          <a:p>
            <a:pPr marL="342900" indent="-342900">
              <a:spcAft>
                <a:spcPts val="1200"/>
              </a:spcAft>
              <a:buFont typeface="Arial"/>
              <a:buChar char="•"/>
            </a:pPr>
            <a:r>
              <a:rPr lang="en-US" sz="2200" b="1" dirty="0">
                <a:latin typeface="Courier New"/>
                <a:cs typeface="Courier New"/>
              </a:rPr>
              <a:t>SELECT </a:t>
            </a:r>
            <a:r>
              <a:rPr lang="en-US" sz="2200" b="1" dirty="0" err="1">
                <a:latin typeface="Courier New"/>
                <a:cs typeface="Courier New"/>
              </a:rPr>
              <a:t>firstName</a:t>
            </a:r>
            <a:r>
              <a:rPr lang="en-US" sz="2200" b="1" dirty="0">
                <a:latin typeface="Courier New"/>
                <a:cs typeface="Courier New"/>
              </a:rPr>
              <a:t>, </a:t>
            </a:r>
            <a:r>
              <a:rPr lang="en-US" sz="2200" b="1" dirty="0" err="1">
                <a:latin typeface="Courier New"/>
                <a:cs typeface="Courier New"/>
              </a:rPr>
              <a:t>lastName</a:t>
            </a:r>
            <a:r>
              <a:rPr lang="en-US" sz="2200" b="1" dirty="0">
                <a:latin typeface="Courier New"/>
                <a:cs typeface="Courier New"/>
              </a:rPr>
              <a:t>, address, zip FROM customers WHERE </a:t>
            </a:r>
            <a:r>
              <a:rPr lang="en-US" sz="2200" b="1" dirty="0" err="1">
                <a:latin typeface="Courier New"/>
                <a:cs typeface="Courier New"/>
              </a:rPr>
              <a:t>orderID</a:t>
            </a:r>
            <a:r>
              <a:rPr lang="en-US" sz="2200" b="1" dirty="0">
                <a:latin typeface="Courier New"/>
                <a:cs typeface="Courier New"/>
              </a:rPr>
              <a:t> &gt; 0 GROUP BY zip;</a:t>
            </a:r>
          </a:p>
          <a:p>
            <a:pPr marL="342900" indent="-342900">
              <a:spcAft>
                <a:spcPts val="1200"/>
              </a:spcAft>
              <a:buFont typeface="Arial"/>
              <a:buChar char="•"/>
            </a:pPr>
            <a:r>
              <a:rPr lang="en-US" sz="2200" b="1" dirty="0">
                <a:latin typeface="Courier New"/>
                <a:cs typeface="Courier New"/>
              </a:rPr>
              <a:t>SELECT customers.*, orders.* FROM customers JOIN orders ON (</a:t>
            </a:r>
            <a:r>
              <a:rPr lang="en-US" sz="2200" b="1" dirty="0" err="1">
                <a:latin typeface="Courier New"/>
                <a:cs typeface="Courier New"/>
              </a:rPr>
              <a:t>customers.customerID</a:t>
            </a:r>
            <a:r>
              <a:rPr lang="en-US" sz="2200" b="1" dirty="0">
                <a:latin typeface="Courier New"/>
                <a:cs typeface="Courier New"/>
              </a:rPr>
              <a:t> = </a:t>
            </a:r>
            <a:r>
              <a:rPr lang="en-US" sz="2200" b="1" dirty="0" err="1">
                <a:latin typeface="Courier New"/>
                <a:cs typeface="Courier New"/>
              </a:rPr>
              <a:t>orders.customerID</a:t>
            </a:r>
            <a:r>
              <a:rPr lang="en-US" sz="2200" b="1" dirty="0" smtClean="0">
                <a:latin typeface="Courier New"/>
                <a:cs typeface="Courier New"/>
              </a:rPr>
              <a:t>) order by </a:t>
            </a:r>
            <a:r>
              <a:rPr lang="en-US" sz="2200" b="1" dirty="0" err="1" smtClean="0">
                <a:latin typeface="Courier New"/>
                <a:cs typeface="Courier New"/>
              </a:rPr>
              <a:t>orders.qty</a:t>
            </a:r>
            <a:r>
              <a:rPr lang="en-US" sz="2200" b="1" dirty="0" smtClean="0">
                <a:latin typeface="Courier New"/>
                <a:cs typeface="Courier New"/>
              </a:rPr>
              <a:t>;</a:t>
            </a:r>
            <a:endParaRPr lang="en-US" sz="2200" b="1" dirty="0">
              <a:latin typeface="Courier New"/>
              <a:cs typeface="Courier New"/>
            </a:endParaRPr>
          </a:p>
          <a:p>
            <a:pPr marL="342900" indent="-342900">
              <a:spcAft>
                <a:spcPts val="1200"/>
              </a:spcAft>
              <a:buFont typeface="Arial"/>
              <a:buChar char="•"/>
            </a:pPr>
            <a:r>
              <a:rPr lang="en-US" sz="2200" b="1" dirty="0">
                <a:latin typeface="Courier New"/>
                <a:cs typeface="Courier New"/>
              </a:rPr>
              <a:t>SELECT customers.*, orders.* FROM customers LEFT OUTER JOIN orders ON (</a:t>
            </a:r>
            <a:r>
              <a:rPr lang="en-US" sz="2200" b="1" dirty="0" err="1">
                <a:latin typeface="Courier New"/>
                <a:cs typeface="Courier New"/>
              </a:rPr>
              <a:t>customers.customerID</a:t>
            </a:r>
            <a:r>
              <a:rPr lang="en-US" sz="2200" b="1" dirty="0">
                <a:latin typeface="Courier New"/>
                <a:cs typeface="Courier New"/>
              </a:rPr>
              <a:t> = </a:t>
            </a:r>
            <a:r>
              <a:rPr lang="en-US" sz="2200" b="1" dirty="0" err="1">
                <a:latin typeface="Courier New"/>
                <a:cs typeface="Courier New"/>
              </a:rPr>
              <a:t>orders.customerID</a:t>
            </a:r>
            <a:r>
              <a:rPr lang="en-US" sz="2200" b="1" dirty="0">
                <a:latin typeface="Courier New"/>
                <a:cs typeface="Courier New"/>
              </a:rPr>
              <a:t>);</a:t>
            </a:r>
          </a:p>
        </p:txBody>
      </p:sp>
    </p:spTree>
    <p:extLst>
      <p:ext uri="{BB962C8B-B14F-4D97-AF65-F5344CB8AC3E}">
        <p14:creationId xmlns:p14="http://schemas.microsoft.com/office/powerpoint/2010/main" val="30104346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Join Example</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31</a:t>
            </a:fld>
            <a:endParaRPr lang="en-US" dirty="0"/>
          </a:p>
        </p:txBody>
      </p:sp>
      <p:sp>
        <p:nvSpPr>
          <p:cNvPr id="5" name="Rounded Rectangle 4"/>
          <p:cNvSpPr/>
          <p:nvPr/>
        </p:nvSpPr>
        <p:spPr>
          <a:xfrm>
            <a:off x="457200" y="1060730"/>
            <a:ext cx="8229600" cy="4323706"/>
          </a:xfrm>
          <a:prstGeom prst="roundRect">
            <a:avLst/>
          </a:prstGeom>
          <a:ln/>
        </p:spPr>
        <p:style>
          <a:lnRef idx="1">
            <a:schemeClr val="accent6"/>
          </a:lnRef>
          <a:fillRef idx="2">
            <a:schemeClr val="accent6"/>
          </a:fillRef>
          <a:effectRef idx="1">
            <a:schemeClr val="accent6"/>
          </a:effectRef>
          <a:fontRef idx="minor">
            <a:schemeClr val="dk1"/>
          </a:fontRef>
        </p:style>
        <p:txBody>
          <a:bodyPr/>
          <a:lstStyle/>
          <a:p>
            <a:pPr marL="57150" indent="0">
              <a:buNone/>
            </a:pPr>
            <a:r>
              <a:rPr lang="en-US" sz="1600" b="1" dirty="0">
                <a:latin typeface="Courier New" pitchFamily="49" charset="0"/>
                <a:cs typeface="Courier New" pitchFamily="49" charset="0"/>
              </a:rPr>
              <a:t>SELECT * FROM students;</a:t>
            </a:r>
          </a:p>
          <a:p>
            <a:pPr marL="514350" lvl="1" indent="0">
              <a:buNone/>
            </a:pPr>
            <a:r>
              <a:rPr lang="en-US" sz="1600" b="1" dirty="0">
                <a:latin typeface="Courier New" pitchFamily="49" charset="0"/>
                <a:cs typeface="Courier New" pitchFamily="49" charset="0"/>
              </a:rPr>
              <a:t>Steve		2.8</a:t>
            </a:r>
          </a:p>
          <a:p>
            <a:pPr marL="514350" lvl="1" indent="0">
              <a:buNone/>
            </a:pPr>
            <a:r>
              <a:rPr lang="en-US" sz="1600" b="1" dirty="0">
                <a:latin typeface="Courier New" pitchFamily="49" charset="0"/>
                <a:cs typeface="Courier New" pitchFamily="49" charset="0"/>
              </a:rPr>
              <a:t>Raman		3.2</a:t>
            </a:r>
          </a:p>
          <a:p>
            <a:pPr marL="514350" lvl="1" indent="0">
              <a:buNone/>
            </a:pPr>
            <a:r>
              <a:rPr lang="en-US" sz="1600" b="1" dirty="0">
                <a:latin typeface="Courier New" pitchFamily="49" charset="0"/>
                <a:cs typeface="Courier New" pitchFamily="49" charset="0"/>
              </a:rPr>
              <a:t>Mary		3.9</a:t>
            </a:r>
          </a:p>
          <a:p>
            <a:pPr marL="57150" indent="0">
              <a:buNone/>
            </a:pPr>
            <a:r>
              <a:rPr lang="en-US" sz="1600" b="1" dirty="0">
                <a:latin typeface="Courier New" pitchFamily="49" charset="0"/>
                <a:cs typeface="Courier New" pitchFamily="49" charset="0"/>
              </a:rPr>
              <a:t>SELECT * FROM grades;</a:t>
            </a:r>
          </a:p>
          <a:p>
            <a:pPr marL="514350" lvl="1" indent="0">
              <a:buNone/>
            </a:pPr>
            <a:r>
              <a:rPr lang="en-US" sz="1600" b="1" dirty="0">
                <a:latin typeface="Courier New" pitchFamily="49" charset="0"/>
                <a:cs typeface="Courier New" pitchFamily="49" charset="0"/>
              </a:rPr>
              <a:t>2.8 		B</a:t>
            </a:r>
          </a:p>
          <a:p>
            <a:pPr marL="514350" lvl="1" indent="0">
              <a:buNone/>
            </a:pPr>
            <a:r>
              <a:rPr lang="en-US" sz="1600" b="1" dirty="0">
                <a:latin typeface="Courier New" pitchFamily="49" charset="0"/>
                <a:cs typeface="Courier New" pitchFamily="49" charset="0"/>
              </a:rPr>
              <a:t>3.2		B+</a:t>
            </a:r>
          </a:p>
          <a:p>
            <a:pPr marL="514350" lvl="1" indent="0">
              <a:buNone/>
            </a:pPr>
            <a:r>
              <a:rPr lang="en-US" sz="1600" b="1" dirty="0">
                <a:latin typeface="Courier New" pitchFamily="49" charset="0"/>
                <a:cs typeface="Courier New" pitchFamily="49" charset="0"/>
              </a:rPr>
              <a:t>3.9		</a:t>
            </a:r>
            <a:r>
              <a:rPr lang="en-US" sz="1600" b="1" dirty="0" smtClean="0">
                <a:latin typeface="Courier New" pitchFamily="49" charset="0"/>
                <a:cs typeface="Courier New" pitchFamily="49" charset="0"/>
              </a:rPr>
              <a:t>A</a:t>
            </a:r>
          </a:p>
          <a:p>
            <a:pPr marL="514350" lvl="1" indent="0">
              <a:buNone/>
            </a:pPr>
            <a:endParaRPr lang="en-US" sz="1600" b="1" dirty="0">
              <a:latin typeface="Courier New" pitchFamily="49" charset="0"/>
              <a:cs typeface="Courier New" pitchFamily="49" charset="0"/>
            </a:endParaRPr>
          </a:p>
          <a:p>
            <a:pPr marL="114300" indent="0">
              <a:buNone/>
            </a:pPr>
            <a:r>
              <a:rPr lang="en-US" sz="1600" b="1" dirty="0">
                <a:latin typeface="Courier New" pitchFamily="49" charset="0"/>
                <a:cs typeface="Courier New" pitchFamily="49" charset="0"/>
              </a:rPr>
              <a:t>SELECT students.*, grades.*</a:t>
            </a:r>
          </a:p>
          <a:p>
            <a:pPr marL="57150" indent="0">
              <a:buNone/>
            </a:pPr>
            <a:r>
              <a:rPr lang="en-US" sz="1600" b="1" dirty="0">
                <a:latin typeface="Courier New" pitchFamily="49" charset="0"/>
                <a:cs typeface="Courier New" pitchFamily="49" charset="0"/>
              </a:rPr>
              <a:t>	FROM students JOIN grades ON (</a:t>
            </a:r>
            <a:r>
              <a:rPr lang="en-US" sz="1600" b="1" dirty="0" err="1">
                <a:latin typeface="Courier New" pitchFamily="49" charset="0"/>
                <a:cs typeface="Courier New" pitchFamily="49" charset="0"/>
              </a:rPr>
              <a:t>students.grade</a:t>
            </a:r>
            <a:r>
              <a:rPr lang="en-US" sz="1600" b="1" dirty="0">
                <a:latin typeface="Courier New" pitchFamily="49" charset="0"/>
                <a:cs typeface="Courier New" pitchFamily="49" charset="0"/>
              </a:rPr>
              <a:t> = </a:t>
            </a:r>
            <a:r>
              <a:rPr lang="en-US" sz="1600" b="1" dirty="0" err="1">
                <a:latin typeface="Courier New" pitchFamily="49" charset="0"/>
                <a:cs typeface="Courier New" pitchFamily="49" charset="0"/>
              </a:rPr>
              <a:t>grades.grade</a:t>
            </a:r>
            <a:r>
              <a:rPr lang="en-US" sz="1600" b="1" dirty="0">
                <a:latin typeface="Courier New" pitchFamily="49" charset="0"/>
                <a:cs typeface="Courier New" pitchFamily="49" charset="0"/>
              </a:rPr>
              <a:t>)</a:t>
            </a:r>
          </a:p>
          <a:p>
            <a:pPr lvl="2">
              <a:tabLst>
                <a:tab pos="1371600" algn="l"/>
                <a:tab pos="2346325" algn="l"/>
                <a:tab pos="3032125" algn="l"/>
                <a:tab pos="3779838" algn="l"/>
              </a:tabLst>
            </a:pPr>
            <a:r>
              <a:rPr lang="en-US" sz="1600" b="1" dirty="0">
                <a:latin typeface="Courier New" pitchFamily="49" charset="0"/>
                <a:cs typeface="Courier New" pitchFamily="49" charset="0"/>
              </a:rPr>
              <a:t>Steve	2.8	2.8	B</a:t>
            </a:r>
          </a:p>
          <a:p>
            <a:pPr lvl="2">
              <a:tabLst>
                <a:tab pos="1371600" algn="l"/>
                <a:tab pos="2346325" algn="l"/>
                <a:tab pos="3032125" algn="l"/>
                <a:tab pos="3779838" algn="l"/>
              </a:tabLst>
            </a:pPr>
            <a:r>
              <a:rPr lang="en-US" sz="1600" b="1" dirty="0">
                <a:latin typeface="Courier New" pitchFamily="49" charset="0"/>
                <a:cs typeface="Courier New" pitchFamily="49" charset="0"/>
              </a:rPr>
              <a:t>Raman 	3.2	3.2	B+</a:t>
            </a:r>
          </a:p>
          <a:p>
            <a:pPr marL="514350" lvl="1" indent="0">
              <a:buNone/>
              <a:tabLst>
                <a:tab pos="1371600" algn="l"/>
                <a:tab pos="2346325" algn="l"/>
                <a:tab pos="3032125" algn="l"/>
                <a:tab pos="3779838" algn="l"/>
              </a:tabLst>
            </a:pPr>
            <a:r>
              <a:rPr lang="en-US" sz="1600" b="1" dirty="0">
                <a:latin typeface="Courier New" pitchFamily="49" charset="0"/>
                <a:cs typeface="Courier New" pitchFamily="49" charset="0"/>
              </a:rPr>
              <a:t>   Mary  	3.9	3.9	A</a:t>
            </a:r>
          </a:p>
        </p:txBody>
      </p:sp>
      <p:sp>
        <p:nvSpPr>
          <p:cNvPr id="6" name="TextBox 5"/>
          <p:cNvSpPr txBox="1"/>
          <p:nvPr/>
        </p:nvSpPr>
        <p:spPr>
          <a:xfrm>
            <a:off x="1172623" y="5541500"/>
            <a:ext cx="6729506" cy="914400"/>
          </a:xfrm>
          <a:prstGeom prst="rect">
            <a:avLst/>
          </a:prstGeom>
          <a:solidFill>
            <a:schemeClr val="accent1"/>
          </a:solidFill>
        </p:spPr>
        <p:txBody>
          <a:bodyPr vert="horz" wrap="none" lIns="91440" tIns="45720" rIns="91440" bIns="45720" rtlCol="0">
            <a:norm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lang="en-US" b="1" dirty="0" smtClean="0">
                <a:latin typeface="+mn-lt"/>
                <a:ea typeface="+mn-ea"/>
                <a:cs typeface="+mn-cs"/>
              </a:rPr>
              <a:t>INNER JOIN, LEFT OUTER JOIN, RIGHT OUTER JOIN </a:t>
            </a:r>
          </a:p>
          <a:p>
            <a:pPr marL="0" marR="0" indent="0" algn="l" defTabSz="457200" rtl="0" eaLnBrk="1" fontAlgn="auto" latinLnBrk="0" hangingPunct="1">
              <a:lnSpc>
                <a:spcPct val="100000"/>
              </a:lnSpc>
              <a:spcBef>
                <a:spcPct val="20000"/>
              </a:spcBef>
              <a:spcAft>
                <a:spcPts val="0"/>
              </a:spcAft>
              <a:buClrTx/>
              <a:buSzTx/>
              <a:buFont typeface="Arial"/>
              <a:buNone/>
              <a:tabLst/>
            </a:pPr>
            <a:r>
              <a:rPr lang="en-US" b="1" dirty="0" smtClean="0">
                <a:latin typeface="+mn-lt"/>
                <a:ea typeface="+mn-ea"/>
                <a:cs typeface="+mn-cs"/>
              </a:rPr>
              <a:t>&amp; FULL OUTER JOINS ARE SUPPORTED</a:t>
            </a:r>
            <a:endParaRPr kumimoji="0" lang="en-US" sz="1800" b="1" i="0" u="none" strike="noStrike" kern="1200" cap="none" spc="0" normalizeH="0" baseline="0" noProof="0" dirty="0" smtClean="0">
              <a:ln>
                <a:noFill/>
              </a:ln>
              <a:effectLst/>
              <a:uLnTx/>
              <a:uFillTx/>
              <a:latin typeface="+mn-lt"/>
              <a:ea typeface="+mn-ea"/>
              <a:cs typeface="+mn-cs"/>
            </a:endParaRPr>
          </a:p>
        </p:txBody>
      </p:sp>
    </p:spTree>
    <p:extLst>
      <p:ext uri="{BB962C8B-B14F-4D97-AF65-F5344CB8AC3E}">
        <p14:creationId xmlns:p14="http://schemas.microsoft.com/office/powerpoint/2010/main" val="40120775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Text Placeholder 2"/>
          <p:cNvSpPr>
            <a:spLocks noGrp="1"/>
          </p:cNvSpPr>
          <p:nvPr>
            <p:ph type="body" sz="quarter" idx="11"/>
          </p:nvPr>
        </p:nvSpPr>
        <p:spPr/>
        <p:txBody>
          <a:bodyPr/>
          <a:lstStyle/>
          <a:p>
            <a:r>
              <a:rPr lang="en-US" dirty="0"/>
              <a:t>Hive works with Hadoop to allow you to query and manage large-scale data using a familiar SQL-like </a:t>
            </a:r>
            <a:r>
              <a:rPr lang="en-US" dirty="0" smtClean="0"/>
              <a:t>interface</a:t>
            </a:r>
          </a:p>
          <a:p>
            <a:endParaRPr lang="en-US" dirty="0"/>
          </a:p>
          <a:p>
            <a:r>
              <a:rPr lang="en-US" dirty="0"/>
              <a:t>Hive provides CLI access to the shell and Microsoft </a:t>
            </a:r>
            <a:r>
              <a:rPr lang="en-US" dirty="0" err="1"/>
              <a:t>HDInsight</a:t>
            </a:r>
            <a:r>
              <a:rPr lang="en-US" dirty="0"/>
              <a:t> provides console access</a:t>
            </a:r>
          </a:p>
          <a:p>
            <a:endParaRPr lang="en-US" dirty="0" smtClean="0"/>
          </a:p>
          <a:p>
            <a:r>
              <a:rPr lang="en-US" dirty="0" smtClean="0"/>
              <a:t>Hive </a:t>
            </a:r>
            <a:r>
              <a:rPr lang="en-US" dirty="0"/>
              <a:t>tables consist of data and schema; data and schema are separated for maximum flexibility</a:t>
            </a:r>
          </a:p>
          <a:p>
            <a:endParaRPr lang="en-US" dirty="0" smtClean="0"/>
          </a:p>
          <a:p>
            <a:r>
              <a:rPr lang="en-US" dirty="0" smtClean="0"/>
              <a:t>Hive </a:t>
            </a:r>
            <a:r>
              <a:rPr lang="en-US" dirty="0"/>
              <a:t>query language supports familiar SQL operations including joins, </a:t>
            </a:r>
            <a:r>
              <a:rPr lang="en-US" dirty="0" err="1"/>
              <a:t>subqueries</a:t>
            </a:r>
            <a:r>
              <a:rPr lang="en-US" dirty="0"/>
              <a:t>, order by, sort by, and so on</a:t>
            </a:r>
          </a:p>
          <a:p>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32</a:t>
            </a:fld>
            <a:endParaRPr lang="en-US" dirty="0"/>
          </a:p>
        </p:txBody>
      </p:sp>
    </p:spTree>
    <p:extLst>
      <p:ext uri="{BB962C8B-B14F-4D97-AF65-F5344CB8AC3E}">
        <p14:creationId xmlns:p14="http://schemas.microsoft.com/office/powerpoint/2010/main" val="386231744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Hortonworks</a:t>
            </a:r>
            <a:endParaRPr lang="en-US" dirty="0"/>
          </a:p>
        </p:txBody>
      </p:sp>
      <p:sp>
        <p:nvSpPr>
          <p:cNvPr id="3" name="Text Placeholder 2"/>
          <p:cNvSpPr>
            <a:spLocks noGrp="1"/>
          </p:cNvSpPr>
          <p:nvPr>
            <p:ph type="body" sz="quarter" idx="11"/>
          </p:nvPr>
        </p:nvSpPr>
        <p:spPr/>
        <p:txBody>
          <a:bodyPr/>
          <a:lstStyle/>
          <a:p>
            <a:pPr marL="344488" indent="-344488"/>
            <a:r>
              <a:rPr lang="en-US" dirty="0">
                <a:solidFill>
                  <a:schemeClr val="bg1">
                    <a:lumMod val="50000"/>
                    <a:lumOff val="50000"/>
                  </a:schemeClr>
                </a:solidFill>
              </a:rPr>
              <a:t>Pig</a:t>
            </a:r>
          </a:p>
          <a:p>
            <a:pPr marL="344488" indent="-344488"/>
            <a:endParaRPr lang="en-US" dirty="0">
              <a:solidFill>
                <a:schemeClr val="bg1">
                  <a:lumMod val="50000"/>
                  <a:lumOff val="50000"/>
                </a:schemeClr>
              </a:solidFill>
            </a:endParaRPr>
          </a:p>
          <a:p>
            <a:pPr marL="344488" indent="-344488"/>
            <a:r>
              <a:rPr lang="en-US" dirty="0" smtClean="0">
                <a:solidFill>
                  <a:srgbClr val="8E8E8E"/>
                </a:solidFill>
              </a:rPr>
              <a:t>Hive</a:t>
            </a:r>
          </a:p>
          <a:p>
            <a:pPr marL="344488" indent="-344488"/>
            <a:endParaRPr lang="en-US" dirty="0">
              <a:solidFill>
                <a:schemeClr val="bg1"/>
              </a:solidFill>
            </a:endParaRPr>
          </a:p>
          <a:p>
            <a:pPr marL="344488" indent="-344488"/>
            <a:r>
              <a:rPr lang="en-US" dirty="0" err="1" smtClean="0">
                <a:solidFill>
                  <a:schemeClr val="bg1"/>
                </a:solidFill>
              </a:rPr>
              <a:t>HCatalog</a:t>
            </a:r>
            <a:endParaRPr lang="en-US" dirty="0" smtClean="0">
              <a:solidFill>
                <a:schemeClr val="bg1"/>
              </a:solidFill>
            </a:endParaRPr>
          </a:p>
          <a:p>
            <a:pPr marL="344488" indent="-344488"/>
            <a:endParaRPr lang="en-US" dirty="0">
              <a:solidFill>
                <a:schemeClr val="bg1"/>
              </a:solidFill>
            </a:endParaRPr>
          </a:p>
          <a:p>
            <a:pPr marL="344488" indent="-344488"/>
            <a:r>
              <a:rPr lang="en-US" dirty="0">
                <a:solidFill>
                  <a:schemeClr val="bg1">
                    <a:lumMod val="50000"/>
                    <a:lumOff val="50000"/>
                  </a:schemeClr>
                </a:solidFill>
              </a:rPr>
              <a:t>REST Services</a:t>
            </a:r>
          </a:p>
          <a:p>
            <a:pPr marL="344488" indent="-344488"/>
            <a:endParaRPr lang="en-US" dirty="0" smtClean="0">
              <a:solidFill>
                <a:schemeClr val="bg1"/>
              </a:solidFill>
            </a:endParaRPr>
          </a:p>
          <a:p>
            <a:pPr marL="344488" indent="-344488"/>
            <a:endParaRPr lang="en-US" dirty="0">
              <a:solidFill>
                <a:schemeClr val="bg1">
                  <a:lumMod val="50000"/>
                  <a:lumOff val="50000"/>
                </a:schemeClr>
              </a:solidFill>
            </a:endParaRP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33</a:t>
            </a:fld>
            <a:endParaRPr lang="en-US" dirty="0"/>
          </a:p>
        </p:txBody>
      </p:sp>
    </p:spTree>
    <p:extLst>
      <p:ext uri="{BB962C8B-B14F-4D97-AF65-F5344CB8AC3E}">
        <p14:creationId xmlns:p14="http://schemas.microsoft.com/office/powerpoint/2010/main" val="220162408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HCatalog</a:t>
            </a:r>
            <a:r>
              <a:rPr lang="en-US" dirty="0"/>
              <a:t>:  Data Sharing is Hard</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34</a:t>
            </a:fld>
            <a:endParaRPr lang="en-US" dirty="0"/>
          </a:p>
        </p:txBody>
      </p:sp>
      <p:pic>
        <p:nvPicPr>
          <p:cNvPr id="5" name="Picture 4" descr="programmerAtWork.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98" y="1866637"/>
            <a:ext cx="2917624" cy="1946031"/>
          </a:xfrm>
          <a:prstGeom prst="rect">
            <a:avLst/>
          </a:prstGeom>
        </p:spPr>
      </p:pic>
      <p:sp>
        <p:nvSpPr>
          <p:cNvPr id="6" name="TextBox 5"/>
          <p:cNvSpPr txBox="1"/>
          <p:nvPr/>
        </p:nvSpPr>
        <p:spPr>
          <a:xfrm>
            <a:off x="457198" y="3812668"/>
            <a:ext cx="1877437" cy="246221"/>
          </a:xfrm>
          <a:prstGeom prst="rect">
            <a:avLst/>
          </a:prstGeom>
          <a:noFill/>
        </p:spPr>
        <p:txBody>
          <a:bodyPr wrap="none" rtlCol="0">
            <a:spAutoFit/>
          </a:bodyPr>
          <a:lstStyle/>
          <a:p>
            <a:r>
              <a:rPr lang="en-US" sz="1000" dirty="0">
                <a:solidFill>
                  <a:prstClr val="black"/>
                </a:solidFill>
                <a:latin typeface="Arial"/>
              </a:rPr>
              <a:t>Photo Credit: </a:t>
            </a:r>
            <a:r>
              <a:rPr lang="en-US" sz="1000" dirty="0" err="1">
                <a:solidFill>
                  <a:prstClr val="black"/>
                </a:solidFill>
                <a:latin typeface="Arial"/>
              </a:rPr>
              <a:t>totalAldo</a:t>
            </a:r>
            <a:r>
              <a:rPr lang="en-US" sz="1000" dirty="0">
                <a:solidFill>
                  <a:prstClr val="black"/>
                </a:solidFill>
                <a:latin typeface="Arial"/>
              </a:rPr>
              <a:t> via Flickr</a:t>
            </a:r>
          </a:p>
        </p:txBody>
      </p:sp>
      <p:sp>
        <p:nvSpPr>
          <p:cNvPr id="7" name="TextBox 6"/>
          <p:cNvSpPr txBox="1"/>
          <p:nvPr/>
        </p:nvSpPr>
        <p:spPr>
          <a:xfrm>
            <a:off x="457198" y="1220306"/>
            <a:ext cx="3022896" cy="646331"/>
          </a:xfrm>
          <a:prstGeom prst="rect">
            <a:avLst/>
          </a:prstGeom>
          <a:noFill/>
        </p:spPr>
        <p:txBody>
          <a:bodyPr wrap="square" rtlCol="0">
            <a:spAutoFit/>
          </a:bodyPr>
          <a:lstStyle/>
          <a:p>
            <a:r>
              <a:rPr lang="en-US" dirty="0">
                <a:solidFill>
                  <a:prstClr val="black"/>
                </a:solidFill>
                <a:latin typeface="Arial"/>
              </a:rPr>
              <a:t>This is programmer Bob, he uses Pig to crunch data.</a:t>
            </a:r>
          </a:p>
        </p:txBody>
      </p:sp>
      <p:pic>
        <p:nvPicPr>
          <p:cNvPr id="8" name="Picture 7" descr="analys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2861" y="1866637"/>
            <a:ext cx="2775956" cy="1946031"/>
          </a:xfrm>
          <a:prstGeom prst="rect">
            <a:avLst/>
          </a:prstGeom>
        </p:spPr>
      </p:pic>
      <p:sp>
        <p:nvSpPr>
          <p:cNvPr id="9" name="TextBox 8"/>
          <p:cNvSpPr txBox="1"/>
          <p:nvPr/>
        </p:nvSpPr>
        <p:spPr>
          <a:xfrm>
            <a:off x="5390149" y="929971"/>
            <a:ext cx="3753851" cy="923330"/>
          </a:xfrm>
          <a:prstGeom prst="rect">
            <a:avLst/>
          </a:prstGeom>
          <a:noFill/>
        </p:spPr>
        <p:txBody>
          <a:bodyPr wrap="square" rtlCol="0">
            <a:spAutoFit/>
          </a:bodyPr>
          <a:lstStyle/>
          <a:p>
            <a:r>
              <a:rPr lang="en-US" dirty="0">
                <a:solidFill>
                  <a:prstClr val="black"/>
                </a:solidFill>
                <a:latin typeface="Arial"/>
              </a:rPr>
              <a:t>This is analyst Joe, he uses Hive to build reports and answer ad-hoc queries.</a:t>
            </a:r>
          </a:p>
        </p:txBody>
      </p:sp>
      <p:sp>
        <p:nvSpPr>
          <p:cNvPr id="10" name="Oval Callout 9"/>
          <p:cNvSpPr/>
          <p:nvPr/>
        </p:nvSpPr>
        <p:spPr>
          <a:xfrm flipH="1">
            <a:off x="820017" y="4082055"/>
            <a:ext cx="7200199" cy="1779483"/>
          </a:xfrm>
          <a:prstGeom prst="wedgeEllipseCallout">
            <a:avLst>
              <a:gd name="adj1" fmla="val -20694"/>
              <a:gd name="adj2" fmla="val -60101"/>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just"/>
            <a:r>
              <a:rPr lang="en-US" dirty="0">
                <a:solidFill>
                  <a:srgbClr val="000000"/>
                </a:solidFill>
                <a:latin typeface="Arial"/>
              </a:rPr>
              <a:t>Hmm, is it done yet?  Where is it?  What format did you use to store it today?  Is it compressed?  And can you help me load it into Hive, I can never remember all the parameters I have to pass that alter table command.</a:t>
            </a:r>
          </a:p>
        </p:txBody>
      </p:sp>
      <p:sp>
        <p:nvSpPr>
          <p:cNvPr id="11" name="Oval Callout 10"/>
          <p:cNvSpPr/>
          <p:nvPr/>
        </p:nvSpPr>
        <p:spPr>
          <a:xfrm>
            <a:off x="3714831" y="3082615"/>
            <a:ext cx="1675318" cy="427641"/>
          </a:xfrm>
          <a:prstGeom prst="wedgeEllipseCallout">
            <a:avLst>
              <a:gd name="adj1" fmla="val -64285"/>
              <a:gd name="adj2" fmla="val -75140"/>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rPr>
              <a:t>Ok</a:t>
            </a:r>
          </a:p>
        </p:txBody>
      </p:sp>
      <p:sp>
        <p:nvSpPr>
          <p:cNvPr id="12" name="Oval Callout 11"/>
          <p:cNvSpPr/>
          <p:nvPr/>
        </p:nvSpPr>
        <p:spPr>
          <a:xfrm flipH="1">
            <a:off x="3480094" y="2053316"/>
            <a:ext cx="2090057" cy="690050"/>
          </a:xfrm>
          <a:prstGeom prst="wedgeEllipseCallout">
            <a:avLst>
              <a:gd name="adj1" fmla="val -57886"/>
              <a:gd name="adj2" fmla="val -36267"/>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dirty="0">
                <a:solidFill>
                  <a:srgbClr val="000000"/>
                </a:solidFill>
                <a:latin typeface="Arial"/>
              </a:rPr>
              <a:t>Bob, I need today’s data</a:t>
            </a:r>
          </a:p>
        </p:txBody>
      </p:sp>
      <p:sp>
        <p:nvSpPr>
          <p:cNvPr id="13" name="Oval Callout 12"/>
          <p:cNvSpPr/>
          <p:nvPr/>
        </p:nvSpPr>
        <p:spPr>
          <a:xfrm>
            <a:off x="1468237" y="5989811"/>
            <a:ext cx="3813169" cy="476820"/>
          </a:xfrm>
          <a:prstGeom prst="wedgeEllipseCallout">
            <a:avLst>
              <a:gd name="adj1" fmla="val -20308"/>
              <a:gd name="adj2" fmla="val -84831"/>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latin typeface="Arial"/>
              </a:rPr>
              <a:t>Dude, we need </a:t>
            </a:r>
            <a:r>
              <a:rPr lang="en-US" dirty="0" err="1">
                <a:solidFill>
                  <a:srgbClr val="000000"/>
                </a:solidFill>
                <a:latin typeface="Arial"/>
              </a:rPr>
              <a:t>HCatalog</a:t>
            </a:r>
            <a:endParaRPr lang="en-US" dirty="0">
              <a:solidFill>
                <a:srgbClr val="000000"/>
              </a:solidFill>
              <a:latin typeface="Arial"/>
            </a:endParaRPr>
          </a:p>
        </p:txBody>
      </p:sp>
      <p:sp>
        <p:nvSpPr>
          <p:cNvPr id="14" name="Footer Placeholder 3"/>
          <p:cNvSpPr txBox="1">
            <a:spLocks/>
          </p:cNvSpPr>
          <p:nvPr/>
        </p:nvSpPr>
        <p:spPr>
          <a:xfrm>
            <a:off x="1301939" y="6453547"/>
            <a:ext cx="2895600" cy="265340"/>
          </a:xfrm>
          <a:prstGeom prst="rect">
            <a:avLst/>
          </a:prstGeom>
        </p:spPr>
        <p:txBody>
          <a:bodyPr/>
          <a:lstStyle>
            <a:defPPr>
              <a:defRPr lang="en-US"/>
            </a:defPPr>
            <a:lvl1pPr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1pPr>
            <a:lvl2pPr marL="4572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2pPr>
            <a:lvl3pPr marL="9144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3pPr>
            <a:lvl4pPr marL="13716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4pPr>
            <a:lvl5pPr marL="18288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5pPr>
            <a:lvl6pPr marL="2286000" algn="l" defTabSz="457200" rtl="0" eaLnBrk="1" latinLnBrk="0" hangingPunct="1">
              <a:defRPr kern="1200">
                <a:solidFill>
                  <a:schemeClr val="tx1"/>
                </a:solidFill>
                <a:latin typeface="Arial" charset="0"/>
                <a:ea typeface="ヒラギノ角ゴ Pro W3" charset="-128"/>
                <a:cs typeface="ヒラギノ角ゴ Pro W3" charset="-128"/>
              </a:defRPr>
            </a:lvl6pPr>
            <a:lvl7pPr marL="2743200" algn="l" defTabSz="457200" rtl="0" eaLnBrk="1" latinLnBrk="0" hangingPunct="1">
              <a:defRPr kern="1200">
                <a:solidFill>
                  <a:schemeClr val="tx1"/>
                </a:solidFill>
                <a:latin typeface="Arial" charset="0"/>
                <a:ea typeface="ヒラギノ角ゴ Pro W3" charset="-128"/>
                <a:cs typeface="ヒラギノ角ゴ Pro W3" charset="-128"/>
              </a:defRPr>
            </a:lvl7pPr>
            <a:lvl8pPr marL="3200400" algn="l" defTabSz="457200" rtl="0" eaLnBrk="1" latinLnBrk="0" hangingPunct="1">
              <a:defRPr kern="1200">
                <a:solidFill>
                  <a:schemeClr val="tx1"/>
                </a:solidFill>
                <a:latin typeface="Arial" charset="0"/>
                <a:ea typeface="ヒラギノ角ゴ Pro W3" charset="-128"/>
                <a:cs typeface="ヒラギノ角ゴ Pro W3" charset="-128"/>
              </a:defRPr>
            </a:lvl8pPr>
            <a:lvl9pPr marL="3657600" algn="l" defTabSz="457200" rtl="0" eaLnBrk="1" latinLnBrk="0" hangingPunct="1">
              <a:defRPr kern="1200">
                <a:solidFill>
                  <a:schemeClr val="tx1"/>
                </a:solidFill>
                <a:latin typeface="Arial" charset="0"/>
                <a:ea typeface="ヒラギノ角ゴ Pro W3" charset="-128"/>
                <a:cs typeface="ヒラギノ角ゴ Pro W3" charset="-128"/>
              </a:defRPr>
            </a:lvl9pPr>
          </a:lstStyle>
          <a:p>
            <a:r>
              <a:rPr lang="en-US" smtClean="0">
                <a:solidFill>
                  <a:prstClr val="black"/>
                </a:solidFill>
                <a:latin typeface="Arial"/>
              </a:rPr>
              <a:t>© Hortonworks Inc. 2012</a:t>
            </a:r>
            <a:endParaRPr lang="en-US" dirty="0">
              <a:solidFill>
                <a:prstClr val="black"/>
              </a:solidFill>
              <a:latin typeface="Arial"/>
            </a:endParaRPr>
          </a:p>
        </p:txBody>
      </p:sp>
    </p:spTree>
    <p:extLst>
      <p:ext uri="{BB962C8B-B14F-4D97-AF65-F5344CB8AC3E}">
        <p14:creationId xmlns:p14="http://schemas.microsoft.com/office/powerpoint/2010/main" val="175000335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 Comparison</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35</a:t>
            </a:fld>
            <a:endParaRPr lang="en-US" dirty="0"/>
          </a:p>
        </p:txBody>
      </p:sp>
      <p:sp>
        <p:nvSpPr>
          <p:cNvPr id="5" name="Footer Placeholder 4"/>
          <p:cNvSpPr txBox="1">
            <a:spLocks/>
          </p:cNvSpPr>
          <p:nvPr/>
        </p:nvSpPr>
        <p:spPr>
          <a:xfrm>
            <a:off x="1301939" y="6453547"/>
            <a:ext cx="2895600" cy="265340"/>
          </a:xfrm>
          <a:prstGeom prst="rect">
            <a:avLst/>
          </a:prstGeom>
        </p:spPr>
        <p:txBody>
          <a:bodyPr/>
          <a:lstStyle>
            <a:defPPr>
              <a:defRPr lang="en-US"/>
            </a:defPPr>
            <a:lvl1pPr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1pPr>
            <a:lvl2pPr marL="4572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2pPr>
            <a:lvl3pPr marL="9144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3pPr>
            <a:lvl4pPr marL="13716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4pPr>
            <a:lvl5pPr marL="18288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5pPr>
            <a:lvl6pPr marL="2286000" algn="l" defTabSz="457200" rtl="0" eaLnBrk="1" latinLnBrk="0" hangingPunct="1">
              <a:defRPr kern="1200">
                <a:solidFill>
                  <a:schemeClr val="tx1"/>
                </a:solidFill>
                <a:latin typeface="Arial" charset="0"/>
                <a:ea typeface="ヒラギノ角ゴ Pro W3" charset="-128"/>
                <a:cs typeface="ヒラギノ角ゴ Pro W3" charset="-128"/>
              </a:defRPr>
            </a:lvl6pPr>
            <a:lvl7pPr marL="2743200" algn="l" defTabSz="457200" rtl="0" eaLnBrk="1" latinLnBrk="0" hangingPunct="1">
              <a:defRPr kern="1200">
                <a:solidFill>
                  <a:schemeClr val="tx1"/>
                </a:solidFill>
                <a:latin typeface="Arial" charset="0"/>
                <a:ea typeface="ヒラギノ角ゴ Pro W3" charset="-128"/>
                <a:cs typeface="ヒラギノ角ゴ Pro W3" charset="-128"/>
              </a:defRPr>
            </a:lvl7pPr>
            <a:lvl8pPr marL="3200400" algn="l" defTabSz="457200" rtl="0" eaLnBrk="1" latinLnBrk="0" hangingPunct="1">
              <a:defRPr kern="1200">
                <a:solidFill>
                  <a:schemeClr val="tx1"/>
                </a:solidFill>
                <a:latin typeface="Arial" charset="0"/>
                <a:ea typeface="ヒラギノ角ゴ Pro W3" charset="-128"/>
                <a:cs typeface="ヒラギノ角ゴ Pro W3" charset="-128"/>
              </a:defRPr>
            </a:lvl8pPr>
            <a:lvl9pPr marL="3657600" algn="l" defTabSz="457200" rtl="0" eaLnBrk="1" latinLnBrk="0" hangingPunct="1">
              <a:defRPr kern="1200">
                <a:solidFill>
                  <a:schemeClr val="tx1"/>
                </a:solidFill>
                <a:latin typeface="Arial" charset="0"/>
                <a:ea typeface="ヒラギノ角ゴ Pro W3" charset="-128"/>
                <a:cs typeface="ヒラギノ角ゴ Pro W3" charset="-128"/>
              </a:defRPr>
            </a:lvl9pPr>
          </a:lstStyle>
          <a:p>
            <a:r>
              <a:rPr lang="en-US" smtClean="0">
                <a:solidFill>
                  <a:prstClr val="black"/>
                </a:solidFill>
                <a:latin typeface="Arial"/>
              </a:rPr>
              <a:t>© Hortonworks 2012</a:t>
            </a:r>
            <a:endParaRPr lang="en-US" dirty="0">
              <a:solidFill>
                <a:prstClr val="black"/>
              </a:solidFill>
              <a:latin typeface="Arial"/>
            </a:endParaRPr>
          </a:p>
        </p:txBody>
      </p:sp>
      <p:graphicFrame>
        <p:nvGraphicFramePr>
          <p:cNvPr id="6" name="Table 5"/>
          <p:cNvGraphicFramePr>
            <a:graphicFrameLocks noGrp="1"/>
          </p:cNvGraphicFramePr>
          <p:nvPr>
            <p:extLst>
              <p:ext uri="{D42A27DB-BD31-4B8C-83A1-F6EECF244321}">
                <p14:modId xmlns:p14="http://schemas.microsoft.com/office/powerpoint/2010/main" val="566332389"/>
              </p:ext>
            </p:extLst>
          </p:nvPr>
        </p:nvGraphicFramePr>
        <p:xfrm>
          <a:off x="276913" y="1164885"/>
          <a:ext cx="8603308" cy="3754264"/>
        </p:xfrm>
        <a:graphic>
          <a:graphicData uri="http://schemas.openxmlformats.org/drawingml/2006/table">
            <a:tbl>
              <a:tblPr firstRow="1" bandRow="1">
                <a:tableStyleId>{3B4B98B0-60AC-42C2-AFA5-B58CD77FA1E5}</a:tableStyleId>
              </a:tblPr>
              <a:tblGrid>
                <a:gridCol w="2150827"/>
                <a:gridCol w="2150827"/>
                <a:gridCol w="2150827"/>
                <a:gridCol w="2150827"/>
              </a:tblGrid>
              <a:tr h="342855">
                <a:tc>
                  <a:txBody>
                    <a:bodyPr/>
                    <a:lstStyle/>
                    <a:p>
                      <a:r>
                        <a:rPr lang="en-US" dirty="0" smtClean="0"/>
                        <a:t>Feature</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err="1" smtClean="0"/>
                        <a:t>MapReduce</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Pig</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Hive</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342855">
                <a:tc>
                  <a:txBody>
                    <a:bodyPr/>
                    <a:lstStyle/>
                    <a:p>
                      <a:r>
                        <a:rPr lang="en-US" dirty="0" smtClean="0"/>
                        <a:t>Record format</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Key value pairs</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Tuple</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Record</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857138">
                <a:tc>
                  <a:txBody>
                    <a:bodyPr/>
                    <a:lstStyle/>
                    <a:p>
                      <a:r>
                        <a:rPr lang="en-US" dirty="0" smtClean="0"/>
                        <a:t>Data model</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User</a:t>
                      </a:r>
                      <a:r>
                        <a:rPr lang="en-US" baseline="0" dirty="0" smtClean="0"/>
                        <a:t> defined</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err="1" smtClean="0"/>
                        <a:t>int</a:t>
                      </a:r>
                      <a:r>
                        <a:rPr lang="en-US" dirty="0" smtClean="0"/>
                        <a:t>,</a:t>
                      </a:r>
                      <a:r>
                        <a:rPr lang="en-US" baseline="0" dirty="0" smtClean="0"/>
                        <a:t> float, string, bytes, maps, tuples, bags</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err="1" smtClean="0"/>
                        <a:t>int</a:t>
                      </a:r>
                      <a:r>
                        <a:rPr lang="en-US" dirty="0" smtClean="0"/>
                        <a:t>, float, string, maps,</a:t>
                      </a:r>
                      <a:r>
                        <a:rPr lang="en-US" baseline="0" dirty="0" smtClean="0"/>
                        <a:t> </a:t>
                      </a:r>
                      <a:r>
                        <a:rPr lang="en-US" baseline="0" dirty="0" err="1" smtClean="0"/>
                        <a:t>structs</a:t>
                      </a:r>
                      <a:r>
                        <a:rPr lang="en-US" baseline="0" dirty="0" smtClean="0"/>
                        <a:t>, lists</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599997">
                <a:tc>
                  <a:txBody>
                    <a:bodyPr/>
                    <a:lstStyle/>
                    <a:p>
                      <a:r>
                        <a:rPr lang="en-US" dirty="0" smtClean="0"/>
                        <a:t>Schema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Encoded in app</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Declared</a:t>
                      </a:r>
                      <a:r>
                        <a:rPr lang="en-US" baseline="0" dirty="0" smtClean="0"/>
                        <a:t> in script or read by loader</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a:t>
                      </a:r>
                      <a:r>
                        <a:rPr lang="en-US" baseline="0" dirty="0" smtClean="0"/>
                        <a:t>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599997">
                <a:tc>
                  <a:txBody>
                    <a:bodyPr/>
                    <a:lstStyle/>
                    <a:p>
                      <a:r>
                        <a:rPr lang="en-US" dirty="0" smtClean="0"/>
                        <a:t>Data location</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Encoded in app</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Declared in script</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828185">
                <a:tc>
                  <a:txBody>
                    <a:bodyPr/>
                    <a:lstStyle/>
                    <a:p>
                      <a:r>
                        <a:rPr lang="en-US" dirty="0" smtClean="0"/>
                        <a:t>Data format</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Encoded in app</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Declared in script</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bl>
          </a:graphicData>
        </a:graphic>
      </p:graphicFrame>
      <p:sp>
        <p:nvSpPr>
          <p:cNvPr id="7" name="TextBox 6"/>
          <p:cNvSpPr txBox="1"/>
          <p:nvPr/>
        </p:nvSpPr>
        <p:spPr>
          <a:xfrm>
            <a:off x="205756" y="5070485"/>
            <a:ext cx="8392948" cy="1396145"/>
          </a:xfrm>
          <a:prstGeom prst="rect">
            <a:avLst/>
          </a:prstGeom>
        </p:spPr>
        <p:txBody>
          <a:bodyPr vert="horz" wrap="none" lIns="91440" tIns="45720" rIns="91440" bIns="45720" rtlCol="0">
            <a:normAutofit/>
          </a:bodyPr>
          <a:lstStyle/>
          <a:p>
            <a:pPr marL="342900" indent="-342900">
              <a:spcBef>
                <a:spcPct val="20000"/>
              </a:spcBef>
              <a:buFont typeface="Arial"/>
              <a:buChar char="•"/>
            </a:pPr>
            <a:r>
              <a:rPr lang="en-US" dirty="0">
                <a:solidFill>
                  <a:prstClr val="black"/>
                </a:solidFill>
                <a:latin typeface="Arial"/>
              </a:rPr>
              <a:t>Pig and MR users need to know a lot to write their apps</a:t>
            </a:r>
          </a:p>
          <a:p>
            <a:pPr marL="342900" indent="-342900">
              <a:spcBef>
                <a:spcPct val="20000"/>
              </a:spcBef>
              <a:buFont typeface="Arial"/>
              <a:buChar char="•"/>
            </a:pPr>
            <a:r>
              <a:rPr lang="en-US" dirty="0">
                <a:solidFill>
                  <a:prstClr val="black"/>
                </a:solidFill>
                <a:latin typeface="Arial"/>
              </a:rPr>
              <a:t>When data schema, location, or format change Pig and MR apps must be</a:t>
            </a:r>
            <a:br>
              <a:rPr lang="en-US" dirty="0">
                <a:solidFill>
                  <a:prstClr val="black"/>
                </a:solidFill>
                <a:latin typeface="Arial"/>
              </a:rPr>
            </a:br>
            <a:r>
              <a:rPr lang="en-US" dirty="0">
                <a:solidFill>
                  <a:prstClr val="black"/>
                </a:solidFill>
                <a:latin typeface="Arial"/>
              </a:rPr>
              <a:t>rewritten, retested, and redeployed</a:t>
            </a:r>
          </a:p>
          <a:p>
            <a:pPr marL="342900" indent="-342900">
              <a:spcBef>
                <a:spcPct val="20000"/>
              </a:spcBef>
              <a:buFont typeface="Arial"/>
              <a:buChar char="•"/>
            </a:pPr>
            <a:r>
              <a:rPr lang="en-US" dirty="0">
                <a:solidFill>
                  <a:prstClr val="black"/>
                </a:solidFill>
                <a:latin typeface="Arial"/>
              </a:rPr>
              <a:t>Hive users have to load data from Pig/MR users to have access to it</a:t>
            </a:r>
          </a:p>
        </p:txBody>
      </p:sp>
    </p:spTree>
    <p:extLst>
      <p:ext uri="{BB962C8B-B14F-4D97-AF65-F5344CB8AC3E}">
        <p14:creationId xmlns:p14="http://schemas.microsoft.com/office/powerpoint/2010/main" val="263674072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With </a:t>
            </a:r>
            <a:r>
              <a:rPr lang="en-US" dirty="0" err="1"/>
              <a:t>HCatalog</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36</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3642146300"/>
              </p:ext>
            </p:extLst>
          </p:nvPr>
        </p:nvGraphicFramePr>
        <p:xfrm>
          <a:off x="276913" y="1164885"/>
          <a:ext cx="8603308" cy="4028584"/>
        </p:xfrm>
        <a:graphic>
          <a:graphicData uri="http://schemas.openxmlformats.org/drawingml/2006/table">
            <a:tbl>
              <a:tblPr firstRow="1" bandRow="1">
                <a:tableStyleId>{3B4B98B0-60AC-42C2-AFA5-B58CD77FA1E5}</a:tableStyleId>
              </a:tblPr>
              <a:tblGrid>
                <a:gridCol w="2150827"/>
                <a:gridCol w="2150827"/>
                <a:gridCol w="2150827"/>
                <a:gridCol w="2150827"/>
              </a:tblGrid>
              <a:tr h="342855">
                <a:tc>
                  <a:txBody>
                    <a:bodyPr/>
                    <a:lstStyle/>
                    <a:p>
                      <a:r>
                        <a:rPr lang="en-US" dirty="0" smtClean="0"/>
                        <a:t>Feature</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err="1" smtClean="0"/>
                        <a:t>MapReduce</a:t>
                      </a:r>
                      <a:r>
                        <a:rPr lang="en-US" dirty="0" smtClean="0"/>
                        <a:t> + </a:t>
                      </a:r>
                      <a:r>
                        <a:rPr lang="en-US" dirty="0" err="1" smtClean="0"/>
                        <a:t>HCatalog</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Pig + </a:t>
                      </a:r>
                      <a:r>
                        <a:rPr lang="en-US" dirty="0" err="1" smtClean="0"/>
                        <a:t>HCatalog</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Hive</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342855">
                <a:tc>
                  <a:txBody>
                    <a:bodyPr/>
                    <a:lstStyle/>
                    <a:p>
                      <a:r>
                        <a:rPr lang="en-US" dirty="0" smtClean="0"/>
                        <a:t>Record format</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Record</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Tuple</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Record</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857138">
                <a:tc>
                  <a:txBody>
                    <a:bodyPr/>
                    <a:lstStyle/>
                    <a:p>
                      <a:r>
                        <a:rPr lang="en-US" dirty="0" smtClean="0"/>
                        <a:t>Data model</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err="1" smtClean="0"/>
                        <a:t>int</a:t>
                      </a:r>
                      <a:r>
                        <a:rPr lang="en-US" dirty="0" smtClean="0"/>
                        <a:t>, float, string, maps,</a:t>
                      </a:r>
                      <a:r>
                        <a:rPr lang="en-US" baseline="0" dirty="0" smtClean="0"/>
                        <a:t> </a:t>
                      </a:r>
                      <a:r>
                        <a:rPr lang="en-US" baseline="0" dirty="0" err="1" smtClean="0"/>
                        <a:t>structs</a:t>
                      </a:r>
                      <a:r>
                        <a:rPr lang="en-US" baseline="0" dirty="0" smtClean="0"/>
                        <a:t>, lists</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err="1" smtClean="0"/>
                        <a:t>int</a:t>
                      </a:r>
                      <a:r>
                        <a:rPr lang="en-US" dirty="0" smtClean="0"/>
                        <a:t>,</a:t>
                      </a:r>
                      <a:r>
                        <a:rPr lang="en-US" baseline="0" dirty="0" smtClean="0"/>
                        <a:t> float, string, bytes, maps, tuples, bags</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err="1" smtClean="0"/>
                        <a:t>int</a:t>
                      </a:r>
                      <a:r>
                        <a:rPr lang="en-US" dirty="0" smtClean="0"/>
                        <a:t>, float, string, maps,</a:t>
                      </a:r>
                      <a:r>
                        <a:rPr lang="en-US" baseline="0" dirty="0" smtClean="0"/>
                        <a:t> </a:t>
                      </a:r>
                      <a:r>
                        <a:rPr lang="en-US" baseline="0" dirty="0" err="1" smtClean="0"/>
                        <a:t>structs</a:t>
                      </a:r>
                      <a:r>
                        <a:rPr lang="en-US" baseline="0" dirty="0" smtClean="0"/>
                        <a:t>, lists</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599997">
                <a:tc>
                  <a:txBody>
                    <a:bodyPr/>
                    <a:lstStyle/>
                    <a:p>
                      <a:r>
                        <a:rPr lang="en-US" dirty="0" smtClean="0"/>
                        <a:t>Schema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a:t>
                      </a:r>
                      <a:r>
                        <a:rPr lang="en-US" baseline="0" dirty="0" smtClean="0"/>
                        <a:t>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a:t>
                      </a:r>
                      <a:r>
                        <a:rPr lang="en-US" baseline="0" dirty="0" smtClean="0"/>
                        <a:t>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a:t>
                      </a:r>
                      <a:r>
                        <a:rPr lang="en-US" baseline="0" dirty="0" smtClean="0"/>
                        <a:t>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599997">
                <a:tc>
                  <a:txBody>
                    <a:bodyPr/>
                    <a:lstStyle/>
                    <a:p>
                      <a:r>
                        <a:rPr lang="en-US" dirty="0" smtClean="0"/>
                        <a:t>Data location</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a:t>
                      </a:r>
                      <a:r>
                        <a:rPr lang="en-US" baseline="0" dirty="0" smtClean="0"/>
                        <a:t>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a:t>
                      </a:r>
                      <a:r>
                        <a:rPr lang="en-US" baseline="0" dirty="0" smtClean="0"/>
                        <a:t>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r h="828185">
                <a:tc>
                  <a:txBody>
                    <a:bodyPr/>
                    <a:lstStyle/>
                    <a:p>
                      <a:r>
                        <a:rPr lang="en-US" dirty="0" smtClean="0"/>
                        <a:t>Data format</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a:t>
                      </a:r>
                      <a:r>
                        <a:rPr lang="en-US" baseline="0" dirty="0" smtClean="0"/>
                        <a:t>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a:t>
                      </a:r>
                      <a:r>
                        <a:rPr lang="en-US" baseline="0" dirty="0" smtClean="0"/>
                        <a:t>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c>
                  <a:txBody>
                    <a:bodyPr/>
                    <a:lstStyle/>
                    <a:p>
                      <a:r>
                        <a:rPr lang="en-US" dirty="0" smtClean="0"/>
                        <a:t>Read from metadata</a:t>
                      </a:r>
                      <a:endParaRPr lang="en-US" dirty="0"/>
                    </a:p>
                  </a:txBody>
                  <a:tcPr>
                    <a:lnL w="12700" cap="flat" cmpd="sng" algn="ctr">
                      <a:solidFill>
                        <a:prstClr val="black"/>
                      </a:solidFill>
                      <a:prstDash val="solid"/>
                      <a:round/>
                      <a:headEnd type="none" w="med" len="med"/>
                      <a:tailEnd type="none" w="med" len="med"/>
                    </a:lnL>
                    <a:lnR w="12700" cap="flat" cmpd="sng" algn="ctr">
                      <a:solidFill>
                        <a:prstClr val="black"/>
                      </a:solidFill>
                      <a:prstDash val="solid"/>
                      <a:round/>
                      <a:headEnd type="none" w="med" len="med"/>
                      <a:tailEnd type="none" w="med" len="med"/>
                    </a:lnR>
                    <a:lnT w="12700" cap="flat" cmpd="sng" algn="ctr">
                      <a:solidFill>
                        <a:prstClr val="black"/>
                      </a:solidFill>
                      <a:prstDash val="solid"/>
                      <a:round/>
                      <a:headEnd type="none" w="med" len="med"/>
                      <a:tailEnd type="none" w="med" len="med"/>
                    </a:lnT>
                    <a:lnB w="12700" cap="flat" cmpd="sng" algn="ctr">
                      <a:solidFill>
                        <a:prstClr val="black"/>
                      </a:solidFill>
                      <a:prstDash val="solid"/>
                      <a:round/>
                      <a:headEnd type="none" w="med" len="med"/>
                      <a:tailEnd type="none" w="med" len="med"/>
                    </a:lnB>
                  </a:tcPr>
                </a:tc>
              </a:tr>
            </a:tbl>
          </a:graphicData>
        </a:graphic>
      </p:graphicFrame>
      <p:sp>
        <p:nvSpPr>
          <p:cNvPr id="8" name="TextBox 7"/>
          <p:cNvSpPr txBox="1"/>
          <p:nvPr/>
        </p:nvSpPr>
        <p:spPr>
          <a:xfrm>
            <a:off x="205756" y="5261062"/>
            <a:ext cx="8392948" cy="1205568"/>
          </a:xfrm>
          <a:prstGeom prst="rect">
            <a:avLst/>
          </a:prstGeom>
        </p:spPr>
        <p:txBody>
          <a:bodyPr vert="horz" wrap="none" lIns="91440" tIns="45720" rIns="91440" bIns="45720" rtlCol="0">
            <a:normAutofit/>
          </a:bodyPr>
          <a:lstStyle/>
          <a:p>
            <a:pPr marL="342900" indent="-342900">
              <a:spcBef>
                <a:spcPct val="20000"/>
              </a:spcBef>
              <a:buFont typeface="Arial"/>
              <a:buChar char="•"/>
            </a:pPr>
            <a:r>
              <a:rPr lang="en-US" dirty="0">
                <a:solidFill>
                  <a:prstClr val="black"/>
                </a:solidFill>
                <a:latin typeface="Arial"/>
              </a:rPr>
              <a:t>Pig/MR users can read schema from metadata</a:t>
            </a:r>
          </a:p>
          <a:p>
            <a:pPr marL="342900" indent="-342900">
              <a:spcBef>
                <a:spcPct val="20000"/>
              </a:spcBef>
              <a:buFont typeface="Arial"/>
              <a:buChar char="•"/>
            </a:pPr>
            <a:r>
              <a:rPr lang="en-US" dirty="0">
                <a:solidFill>
                  <a:prstClr val="black"/>
                </a:solidFill>
                <a:latin typeface="Arial"/>
              </a:rPr>
              <a:t>Pig/MR users are insulated from schema, location, and format changes</a:t>
            </a:r>
          </a:p>
          <a:p>
            <a:pPr marL="342900" indent="-342900">
              <a:spcBef>
                <a:spcPct val="20000"/>
              </a:spcBef>
              <a:buFont typeface="Arial"/>
              <a:buChar char="•"/>
            </a:pPr>
            <a:r>
              <a:rPr lang="en-US" dirty="0">
                <a:solidFill>
                  <a:prstClr val="black"/>
                </a:solidFill>
                <a:latin typeface="Arial"/>
              </a:rPr>
              <a:t>All users have access to other users’ data as soon as it is committed</a:t>
            </a:r>
          </a:p>
        </p:txBody>
      </p:sp>
    </p:spTree>
    <p:extLst>
      <p:ext uri="{BB962C8B-B14F-4D97-AF65-F5344CB8AC3E}">
        <p14:creationId xmlns:p14="http://schemas.microsoft.com/office/powerpoint/2010/main" val="36094021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Example with &amp; without </a:t>
            </a:r>
            <a:r>
              <a:rPr lang="en-US" dirty="0" err="1" smtClean="0"/>
              <a:t>HCatalog</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37</a:t>
            </a:fld>
            <a:endParaRPr lang="en-US" dirty="0"/>
          </a:p>
        </p:txBody>
      </p:sp>
      <p:sp>
        <p:nvSpPr>
          <p:cNvPr id="5" name="Text Placeholder 4"/>
          <p:cNvSpPr>
            <a:spLocks noGrp="1"/>
          </p:cNvSpPr>
          <p:nvPr>
            <p:ph type="body" sz="quarter" idx="11"/>
          </p:nvPr>
        </p:nvSpPr>
        <p:spPr>
          <a:xfrm>
            <a:off x="457200" y="1165225"/>
            <a:ext cx="8229600" cy="2228639"/>
          </a:xfrm>
          <a:prstGeom prst="roundRect">
            <a:avLst/>
          </a:prstGeom>
          <a:ln/>
        </p:spPr>
        <p:style>
          <a:lnRef idx="1">
            <a:schemeClr val="accent6"/>
          </a:lnRef>
          <a:fillRef idx="2">
            <a:schemeClr val="accent6"/>
          </a:fillRef>
          <a:effectRef idx="1">
            <a:schemeClr val="accent6"/>
          </a:effectRef>
          <a:fontRef idx="minor">
            <a:schemeClr val="dk1"/>
          </a:fontRef>
        </p:style>
        <p:txBody>
          <a:bodyPr/>
          <a:lstStyle/>
          <a:p>
            <a:pPr marL="0" indent="0">
              <a:buNone/>
            </a:pPr>
            <a:r>
              <a:rPr lang="en-US" sz="2000" dirty="0"/>
              <a:t>A = load '/data/</a:t>
            </a:r>
            <a:r>
              <a:rPr lang="en-US" sz="2000" dirty="0" err="1"/>
              <a:t>rawevents</a:t>
            </a:r>
            <a:r>
              <a:rPr lang="en-US" sz="2000" dirty="0"/>
              <a:t>/20100819/data' as (</a:t>
            </a:r>
            <a:r>
              <a:rPr lang="en-US" sz="2000" dirty="0" err="1"/>
              <a:t>alpha:int</a:t>
            </a:r>
            <a:r>
              <a:rPr lang="en-US" sz="2000" dirty="0"/>
              <a:t>, </a:t>
            </a:r>
            <a:r>
              <a:rPr lang="en-US" sz="2000" dirty="0" err="1"/>
              <a:t>beta:chararray</a:t>
            </a:r>
            <a:r>
              <a:rPr lang="en-US" sz="2000" dirty="0"/>
              <a:t>, …);</a:t>
            </a:r>
          </a:p>
          <a:p>
            <a:pPr marL="0" indent="0">
              <a:buNone/>
            </a:pPr>
            <a:r>
              <a:rPr lang="en-US" sz="2000" dirty="0"/>
              <a:t>B = filter A by </a:t>
            </a:r>
            <a:r>
              <a:rPr lang="en-US" sz="2000" dirty="0" err="1"/>
              <a:t>bot_finder</a:t>
            </a:r>
            <a:r>
              <a:rPr lang="en-US" sz="2000" dirty="0"/>
              <a:t>(zeta) = 0;</a:t>
            </a:r>
          </a:p>
          <a:p>
            <a:pPr marL="0" indent="0">
              <a:buNone/>
            </a:pPr>
            <a:r>
              <a:rPr lang="en-US" sz="2000" dirty="0"/>
              <a:t>…</a:t>
            </a:r>
          </a:p>
          <a:p>
            <a:pPr marL="0" indent="0">
              <a:buNone/>
            </a:pPr>
            <a:r>
              <a:rPr lang="en-US" sz="2000" dirty="0"/>
              <a:t>store Z into 'data/</a:t>
            </a:r>
            <a:r>
              <a:rPr lang="en-US" sz="2000" dirty="0" err="1"/>
              <a:t>processedevents</a:t>
            </a:r>
            <a:r>
              <a:rPr lang="en-US" sz="2000" dirty="0"/>
              <a:t>/20100819/data';</a:t>
            </a:r>
            <a:endParaRPr lang="en-US" sz="2200" b="1" dirty="0">
              <a:latin typeface="Courier New"/>
              <a:cs typeface="Courier New"/>
            </a:endParaRPr>
          </a:p>
        </p:txBody>
      </p:sp>
      <p:sp>
        <p:nvSpPr>
          <p:cNvPr id="6" name="Text Placeholder 4"/>
          <p:cNvSpPr txBox="1">
            <a:spLocks/>
          </p:cNvSpPr>
          <p:nvPr/>
        </p:nvSpPr>
        <p:spPr>
          <a:xfrm>
            <a:off x="457200" y="3872753"/>
            <a:ext cx="8229600" cy="2359453"/>
          </a:xfrm>
          <a:prstGeom prst="roundRect">
            <a:avLst/>
          </a:prstGeom>
        </p:spPr>
        <p:style>
          <a:lnRef idx="1">
            <a:schemeClr val="accent6"/>
          </a:lnRef>
          <a:fillRef idx="2">
            <a:schemeClr val="accent6"/>
          </a:fillRef>
          <a:effectRef idx="1">
            <a:schemeClr val="accent6"/>
          </a:effectRef>
          <a:fontRef idx="minor">
            <a:schemeClr val="dk1"/>
          </a:fontRef>
        </p:style>
        <p:txBody>
          <a:bodyPr vert="horz"/>
          <a:lstStyle>
            <a:lvl1pPr marL="168275" indent="-168275" algn="l" defTabSz="457200" rtl="0" eaLnBrk="1" fontAlgn="base" hangingPunct="1">
              <a:spcBef>
                <a:spcPct val="20000"/>
              </a:spcBef>
              <a:spcAft>
                <a:spcPct val="0"/>
              </a:spcAft>
              <a:buClr>
                <a:srgbClr val="69BE28"/>
              </a:buClr>
              <a:buFont typeface="Arial" charset="0"/>
              <a:buChar char="•"/>
              <a:defRPr sz="2400" b="1" i="0" kern="1200">
                <a:solidFill>
                  <a:schemeClr val="dk1"/>
                </a:solidFill>
                <a:latin typeface="Arial"/>
                <a:ea typeface="+mn-ea"/>
                <a:cs typeface="Arial"/>
              </a:defRPr>
            </a:lvl1pPr>
            <a:lvl2pPr marL="566738" indent="-168275" algn="l" defTabSz="457200" rtl="0" eaLnBrk="1" fontAlgn="base" hangingPunct="1">
              <a:spcBef>
                <a:spcPct val="20000"/>
              </a:spcBef>
              <a:spcAft>
                <a:spcPct val="0"/>
              </a:spcAft>
              <a:buFont typeface="Lucida Grande"/>
              <a:buChar char="–"/>
              <a:defRPr sz="2000" kern="1200">
                <a:solidFill>
                  <a:schemeClr val="dk1"/>
                </a:solidFill>
                <a:latin typeface="+mn-lt"/>
                <a:ea typeface="+mn-ea"/>
                <a:cs typeface="+mn-cs"/>
              </a:defRPr>
            </a:lvl2pPr>
            <a:lvl3pPr marL="1081088" indent="-166688" algn="l" defTabSz="457200" rtl="0" eaLnBrk="1" fontAlgn="base" hangingPunct="1">
              <a:spcBef>
                <a:spcPct val="20000"/>
              </a:spcBef>
              <a:spcAft>
                <a:spcPts val="0"/>
              </a:spcAft>
              <a:buFont typeface="Lucida Grande"/>
              <a:buChar char="–"/>
              <a:defRPr sz="1800" kern="1200">
                <a:solidFill>
                  <a:schemeClr val="dk1"/>
                </a:solidFill>
                <a:latin typeface="+mn-lt"/>
                <a:ea typeface="+mn-ea"/>
                <a:cs typeface="+mn-cs"/>
              </a:defRPr>
            </a:lvl3pPr>
            <a:lvl4pPr marL="1543050" indent="-171450" algn="l" defTabSz="457200" rtl="0" eaLnBrk="1" fontAlgn="base" hangingPunct="1">
              <a:spcBef>
                <a:spcPct val="20000"/>
              </a:spcBef>
              <a:spcAft>
                <a:spcPts val="0"/>
              </a:spcAft>
              <a:buFont typeface="Arial" charset="0"/>
              <a:buChar char="–"/>
              <a:defRPr sz="1600" kern="1200">
                <a:solidFill>
                  <a:schemeClr val="dk1"/>
                </a:solidFill>
                <a:latin typeface="+mn-lt"/>
                <a:ea typeface="+mn-ea"/>
                <a:cs typeface="+mn-cs"/>
              </a:defRPr>
            </a:lvl4pPr>
            <a:lvl5pPr marL="2005013" indent="-176213" algn="l" defTabSz="457200" rtl="0" eaLnBrk="1" fontAlgn="base" hangingPunct="1">
              <a:spcBef>
                <a:spcPct val="20000"/>
              </a:spcBef>
              <a:spcAft>
                <a:spcPts val="0"/>
              </a:spcAft>
              <a:buFont typeface="Lucida Grande"/>
              <a:buChar char="-"/>
              <a:defRPr sz="1400" kern="1200">
                <a:solidFill>
                  <a:schemeClr val="dk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dk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dk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dk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dk1"/>
                </a:solidFill>
                <a:latin typeface="+mn-lt"/>
                <a:ea typeface="+mn-ea"/>
                <a:cs typeface="+mn-cs"/>
              </a:defRPr>
            </a:lvl9pPr>
          </a:lstStyle>
          <a:p>
            <a:r>
              <a:rPr lang="en-US" sz="2000" dirty="0"/>
              <a:t>A = load '</a:t>
            </a:r>
            <a:r>
              <a:rPr lang="en-US" sz="2000" dirty="0" err="1"/>
              <a:t>rawevents</a:t>
            </a:r>
            <a:r>
              <a:rPr lang="en-US" sz="2000" dirty="0"/>
              <a:t>' using </a:t>
            </a:r>
            <a:r>
              <a:rPr lang="en-US" sz="2000" dirty="0" err="1"/>
              <a:t>HCatLoader</a:t>
            </a:r>
            <a:r>
              <a:rPr lang="en-US" sz="2000" dirty="0"/>
              <a:t>();</a:t>
            </a:r>
          </a:p>
          <a:p>
            <a:r>
              <a:rPr lang="en-US" sz="2000" dirty="0"/>
              <a:t>B = filter A by date = '20100819' and by </a:t>
            </a:r>
            <a:r>
              <a:rPr lang="en-US" sz="2000" dirty="0" err="1"/>
              <a:t>bot_finder</a:t>
            </a:r>
            <a:r>
              <a:rPr lang="en-US" sz="2000" dirty="0"/>
              <a:t>(zeta) = 0;</a:t>
            </a:r>
          </a:p>
          <a:p>
            <a:r>
              <a:rPr lang="en-US" sz="2000" dirty="0"/>
              <a:t>…</a:t>
            </a:r>
          </a:p>
          <a:p>
            <a:r>
              <a:rPr lang="en-US" sz="2000" dirty="0"/>
              <a:t>store Z into '</a:t>
            </a:r>
            <a:r>
              <a:rPr lang="en-US" sz="2000" dirty="0" err="1"/>
              <a:t>processedevents</a:t>
            </a:r>
            <a:r>
              <a:rPr lang="en-US" sz="2000" dirty="0"/>
              <a:t>' using </a:t>
            </a:r>
            <a:r>
              <a:rPr lang="en-US" sz="2000" dirty="0" err="1"/>
              <a:t>HCatStorer</a:t>
            </a:r>
            <a:r>
              <a:rPr lang="en-US" sz="2000" dirty="0"/>
              <a:t>("date=20100819");</a:t>
            </a:r>
            <a:endParaRPr lang="en-US" sz="2200" dirty="0">
              <a:latin typeface="Courier New"/>
              <a:cs typeface="Courier New"/>
            </a:endParaRPr>
          </a:p>
        </p:txBody>
      </p:sp>
      <p:sp>
        <p:nvSpPr>
          <p:cNvPr id="7" name="TextBox 6"/>
          <p:cNvSpPr txBox="1"/>
          <p:nvPr/>
        </p:nvSpPr>
        <p:spPr>
          <a:xfrm rot="19122602">
            <a:off x="6881417" y="1809796"/>
            <a:ext cx="3132667" cy="914400"/>
          </a:xfrm>
          <a:prstGeom prst="rect">
            <a:avLst/>
          </a:prstGeom>
        </p:spPr>
        <p:txBody>
          <a:bodyPr vert="horz" wrap="none" lIns="91440" tIns="45720" rIns="91440" bIns="45720" rtlCol="0">
            <a:norm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lang="en-US" b="1" dirty="0" smtClean="0">
                <a:solidFill>
                  <a:srgbClr val="69BE28"/>
                </a:solidFill>
                <a:latin typeface="+mn-lt"/>
                <a:ea typeface="+mn-ea"/>
                <a:cs typeface="+mn-cs"/>
              </a:rPr>
              <a:t>WITHOUT HCATALOG</a:t>
            </a:r>
            <a:endParaRPr kumimoji="0" lang="en-US" sz="1800" b="1" i="0" u="none" strike="noStrike" kern="1200" cap="none" spc="0" normalizeH="0" baseline="0" noProof="0" dirty="0" smtClean="0">
              <a:ln>
                <a:noFill/>
              </a:ln>
              <a:solidFill>
                <a:srgbClr val="69BE28"/>
              </a:solidFill>
              <a:effectLst/>
              <a:uLnTx/>
              <a:uFillTx/>
              <a:latin typeface="+mn-lt"/>
              <a:ea typeface="+mn-ea"/>
              <a:cs typeface="+mn-cs"/>
            </a:endParaRPr>
          </a:p>
        </p:txBody>
      </p:sp>
      <p:sp>
        <p:nvSpPr>
          <p:cNvPr id="8" name="TextBox 7"/>
          <p:cNvSpPr txBox="1"/>
          <p:nvPr/>
        </p:nvSpPr>
        <p:spPr>
          <a:xfrm rot="19122602">
            <a:off x="6881417" y="4564010"/>
            <a:ext cx="3132667" cy="914400"/>
          </a:xfrm>
          <a:prstGeom prst="rect">
            <a:avLst/>
          </a:prstGeom>
        </p:spPr>
        <p:txBody>
          <a:bodyPr vert="horz" wrap="none" lIns="91440" tIns="45720" rIns="91440" bIns="45720" rtlCol="0">
            <a:normAutofit/>
          </a:bodyPr>
          <a:lstStyle/>
          <a:p>
            <a:pPr marL="0" marR="0" indent="0" algn="l" defTabSz="457200" rtl="0" eaLnBrk="1" fontAlgn="auto" latinLnBrk="0" hangingPunct="1">
              <a:lnSpc>
                <a:spcPct val="100000"/>
              </a:lnSpc>
              <a:spcBef>
                <a:spcPct val="20000"/>
              </a:spcBef>
              <a:spcAft>
                <a:spcPts val="0"/>
              </a:spcAft>
              <a:buClrTx/>
              <a:buSzTx/>
              <a:buFont typeface="Arial"/>
              <a:buNone/>
              <a:tabLst/>
            </a:pPr>
            <a:r>
              <a:rPr lang="en-US" b="1" dirty="0" smtClean="0">
                <a:solidFill>
                  <a:srgbClr val="69BE28"/>
                </a:solidFill>
                <a:latin typeface="+mn-lt"/>
                <a:ea typeface="+mn-ea"/>
                <a:cs typeface="+mn-cs"/>
              </a:rPr>
              <a:t>WITH HCATALOG</a:t>
            </a:r>
            <a:endParaRPr kumimoji="0" lang="en-US" sz="1800" b="1" i="0" u="none" strike="noStrike" kern="1200" cap="none" spc="0" normalizeH="0" baseline="0" noProof="0" dirty="0" smtClean="0">
              <a:ln>
                <a:noFill/>
              </a:ln>
              <a:solidFill>
                <a:srgbClr val="69BE28"/>
              </a:solidFill>
              <a:effectLst/>
              <a:uLnTx/>
              <a:uFillTx/>
              <a:latin typeface="+mn-lt"/>
              <a:ea typeface="+mn-ea"/>
              <a:cs typeface="+mn-cs"/>
            </a:endParaRPr>
          </a:p>
        </p:txBody>
      </p:sp>
    </p:spTree>
    <p:extLst>
      <p:ext uri="{BB962C8B-B14F-4D97-AF65-F5344CB8AC3E}">
        <p14:creationId xmlns:p14="http://schemas.microsoft.com/office/powerpoint/2010/main" val="2455050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Hortonworks</a:t>
            </a:r>
            <a:endParaRPr lang="en-US" dirty="0"/>
          </a:p>
        </p:txBody>
      </p:sp>
      <p:sp>
        <p:nvSpPr>
          <p:cNvPr id="3" name="Text Placeholder 2"/>
          <p:cNvSpPr>
            <a:spLocks noGrp="1"/>
          </p:cNvSpPr>
          <p:nvPr>
            <p:ph type="body" sz="quarter" idx="11"/>
          </p:nvPr>
        </p:nvSpPr>
        <p:spPr/>
        <p:txBody>
          <a:bodyPr/>
          <a:lstStyle/>
          <a:p>
            <a:pPr marL="344488" indent="-344488"/>
            <a:r>
              <a:rPr lang="en-US" dirty="0">
                <a:solidFill>
                  <a:schemeClr val="bg1">
                    <a:lumMod val="50000"/>
                    <a:lumOff val="50000"/>
                  </a:schemeClr>
                </a:solidFill>
              </a:rPr>
              <a:t>Pig</a:t>
            </a:r>
          </a:p>
          <a:p>
            <a:pPr marL="344488" indent="-344488"/>
            <a:endParaRPr lang="en-US" dirty="0">
              <a:solidFill>
                <a:schemeClr val="bg1">
                  <a:lumMod val="50000"/>
                  <a:lumOff val="50000"/>
                </a:schemeClr>
              </a:solidFill>
            </a:endParaRPr>
          </a:p>
          <a:p>
            <a:pPr marL="344488" indent="-344488"/>
            <a:r>
              <a:rPr lang="en-US" dirty="0" smtClean="0">
                <a:solidFill>
                  <a:srgbClr val="8E8E8E"/>
                </a:solidFill>
              </a:rPr>
              <a:t>Hive</a:t>
            </a:r>
          </a:p>
          <a:p>
            <a:pPr marL="344488" indent="-344488"/>
            <a:endParaRPr lang="en-US" dirty="0">
              <a:solidFill>
                <a:schemeClr val="bg1"/>
              </a:solidFill>
            </a:endParaRPr>
          </a:p>
          <a:p>
            <a:pPr marL="344488" indent="-344488"/>
            <a:r>
              <a:rPr lang="en-US" dirty="0" err="1" smtClean="0">
                <a:solidFill>
                  <a:schemeClr val="bg1">
                    <a:lumMod val="50000"/>
                    <a:lumOff val="50000"/>
                  </a:schemeClr>
                </a:solidFill>
              </a:rPr>
              <a:t>HCatalog</a:t>
            </a:r>
            <a:endParaRPr lang="en-US" dirty="0" smtClean="0">
              <a:solidFill>
                <a:schemeClr val="bg1">
                  <a:lumMod val="50000"/>
                  <a:lumOff val="50000"/>
                </a:schemeClr>
              </a:solidFill>
            </a:endParaRPr>
          </a:p>
          <a:p>
            <a:pPr marL="344488" indent="-344488"/>
            <a:endParaRPr lang="en-US" dirty="0">
              <a:solidFill>
                <a:schemeClr val="bg1">
                  <a:lumMod val="50000"/>
                  <a:lumOff val="50000"/>
                </a:schemeClr>
              </a:solidFill>
            </a:endParaRPr>
          </a:p>
          <a:p>
            <a:pPr marL="344488" indent="-344488"/>
            <a:r>
              <a:rPr lang="en-US" dirty="0" smtClean="0">
                <a:solidFill>
                  <a:schemeClr val="bg1"/>
                </a:solidFill>
              </a:rPr>
              <a:t>REST Services</a:t>
            </a:r>
          </a:p>
          <a:p>
            <a:pPr marL="344488" indent="-344488"/>
            <a:endParaRPr lang="en-US" dirty="0">
              <a:solidFill>
                <a:schemeClr val="bg1">
                  <a:lumMod val="50000"/>
                  <a:lumOff val="50000"/>
                </a:schemeClr>
              </a:solidFill>
            </a:endParaRP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38</a:t>
            </a:fld>
            <a:endParaRPr lang="en-US" dirty="0"/>
          </a:p>
        </p:txBody>
      </p:sp>
    </p:spTree>
    <p:extLst>
      <p:ext uri="{BB962C8B-B14F-4D97-AF65-F5344CB8AC3E}">
        <p14:creationId xmlns:p14="http://schemas.microsoft.com/office/powerpoint/2010/main" val="276852517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xmlns:p14="http://schemas.microsoft.com/office/powerpoint/2010/main" advClick="0"/>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&amp; Metadata </a:t>
            </a:r>
            <a:r>
              <a:rPr lang="en-US" dirty="0" smtClean="0"/>
              <a:t>REST Services </a:t>
            </a:r>
            <a:r>
              <a:rPr lang="en-US" dirty="0"/>
              <a:t>APIs</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39</a:t>
            </a:fld>
            <a:endParaRPr lang="en-US" dirty="0"/>
          </a:p>
        </p:txBody>
      </p:sp>
      <p:sp>
        <p:nvSpPr>
          <p:cNvPr id="5" name="Can 4"/>
          <p:cNvSpPr/>
          <p:nvPr/>
        </p:nvSpPr>
        <p:spPr>
          <a:xfrm>
            <a:off x="4350930" y="4412775"/>
            <a:ext cx="856681" cy="698271"/>
          </a:xfrm>
          <a:prstGeom prst="can">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smtClean="0">
                <a:latin typeface="Century Gothic"/>
                <a:cs typeface="Century Gothic"/>
              </a:rPr>
              <a:t>HDFS</a:t>
            </a:r>
            <a:endParaRPr lang="en-US" sz="1100" b="1" dirty="0">
              <a:latin typeface="Century Gothic"/>
              <a:cs typeface="Century Gothic"/>
            </a:endParaRPr>
          </a:p>
        </p:txBody>
      </p:sp>
      <p:sp>
        <p:nvSpPr>
          <p:cNvPr id="6" name="Can 5"/>
          <p:cNvSpPr/>
          <p:nvPr/>
        </p:nvSpPr>
        <p:spPr>
          <a:xfrm>
            <a:off x="5721881" y="4412775"/>
            <a:ext cx="856681" cy="698271"/>
          </a:xfrm>
          <a:prstGeom prst="can">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err="1" smtClean="0">
                <a:latin typeface="Century Gothic"/>
                <a:cs typeface="Century Gothic"/>
              </a:rPr>
              <a:t>HBase</a:t>
            </a:r>
            <a:endParaRPr lang="en-US" sz="1100" b="1" dirty="0">
              <a:latin typeface="Century Gothic"/>
              <a:cs typeface="Century Gothic"/>
            </a:endParaRPr>
          </a:p>
        </p:txBody>
      </p:sp>
      <p:sp>
        <p:nvSpPr>
          <p:cNvPr id="7" name="Can 6"/>
          <p:cNvSpPr/>
          <p:nvPr/>
        </p:nvSpPr>
        <p:spPr>
          <a:xfrm>
            <a:off x="7129743" y="4412775"/>
            <a:ext cx="856681" cy="698271"/>
          </a:xfrm>
          <a:prstGeom prst="can">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00" b="1" dirty="0" smtClean="0">
                <a:latin typeface="Century Gothic"/>
                <a:cs typeface="Century Gothic"/>
              </a:rPr>
              <a:t>External</a:t>
            </a:r>
            <a:br>
              <a:rPr lang="en-US" sz="1100" b="1" dirty="0" smtClean="0">
                <a:latin typeface="Century Gothic"/>
                <a:cs typeface="Century Gothic"/>
              </a:rPr>
            </a:br>
            <a:r>
              <a:rPr lang="en-US" sz="1100" b="1" dirty="0" smtClean="0">
                <a:latin typeface="Century Gothic"/>
                <a:cs typeface="Century Gothic"/>
              </a:rPr>
              <a:t>Store</a:t>
            </a:r>
            <a:endParaRPr lang="en-US" sz="1100" b="1" dirty="0">
              <a:latin typeface="Century Gothic"/>
              <a:cs typeface="Century Gothic"/>
            </a:endParaRPr>
          </a:p>
        </p:txBody>
      </p:sp>
      <p:sp>
        <p:nvSpPr>
          <p:cNvPr id="8" name="Rectangle 7"/>
          <p:cNvSpPr/>
          <p:nvPr/>
        </p:nvSpPr>
        <p:spPr>
          <a:xfrm>
            <a:off x="4000274" y="1817249"/>
            <a:ext cx="4617985" cy="436360"/>
          </a:xfrm>
          <a:prstGeom prst="rect">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marL="225425"/>
            <a:r>
              <a:rPr lang="en-US" sz="1200" b="1" dirty="0" smtClean="0">
                <a:latin typeface="Century Gothic"/>
                <a:cs typeface="Century Gothic"/>
              </a:rPr>
              <a:t>Existing &amp; New Applications</a:t>
            </a:r>
            <a:endParaRPr lang="en-US" sz="1200" b="1" dirty="0">
              <a:latin typeface="Century Gothic"/>
              <a:cs typeface="Century Gothic"/>
            </a:endParaRPr>
          </a:p>
        </p:txBody>
      </p:sp>
      <p:sp>
        <p:nvSpPr>
          <p:cNvPr id="9" name="Rectangle 8"/>
          <p:cNvSpPr/>
          <p:nvPr/>
        </p:nvSpPr>
        <p:spPr>
          <a:xfrm>
            <a:off x="7890179" y="1629037"/>
            <a:ext cx="590140" cy="548583"/>
          </a:xfrm>
          <a:prstGeom prst="rect">
            <a:avLst/>
          </a:prstGeom>
          <a:solidFill>
            <a:srgbClr val="FFFF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10" name="Rectangle 9"/>
          <p:cNvSpPr/>
          <p:nvPr/>
        </p:nvSpPr>
        <p:spPr>
          <a:xfrm>
            <a:off x="7890179" y="1629037"/>
            <a:ext cx="590140" cy="84398"/>
          </a:xfrm>
          <a:prstGeom prst="rect">
            <a:avLst/>
          </a:prstGeom>
          <a:solidFill>
            <a:srgbClr val="C7C7C7"/>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001992" y="1762667"/>
            <a:ext cx="409140" cy="351654"/>
          </a:xfrm>
          <a:prstGeom prst="rect">
            <a:avLst/>
          </a:prstGeom>
          <a:solidFill>
            <a:srgbClr val="C7C7C7"/>
          </a:solidFill>
        </p:spPr>
      </p:pic>
      <p:sp>
        <p:nvSpPr>
          <p:cNvPr id="12" name="Rectangle 11"/>
          <p:cNvSpPr/>
          <p:nvPr/>
        </p:nvSpPr>
        <p:spPr>
          <a:xfrm>
            <a:off x="7219826" y="1629037"/>
            <a:ext cx="590140" cy="548583"/>
          </a:xfrm>
          <a:prstGeom prst="rect">
            <a:avLst/>
          </a:prstGeom>
          <a:solidFill>
            <a:schemeClr val="bg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13" name="Rectangle 12"/>
          <p:cNvSpPr/>
          <p:nvPr/>
        </p:nvSpPr>
        <p:spPr>
          <a:xfrm>
            <a:off x="7219826" y="1629037"/>
            <a:ext cx="590140" cy="84398"/>
          </a:xfrm>
          <a:prstGeom prst="rect">
            <a:avLst/>
          </a:prstGeom>
          <a:solidFill>
            <a:srgbClr val="C7C7C7"/>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14" name="Rectangle 13"/>
          <p:cNvSpPr/>
          <p:nvPr/>
        </p:nvSpPr>
        <p:spPr>
          <a:xfrm>
            <a:off x="7464232" y="1757313"/>
            <a:ext cx="279805" cy="59935"/>
          </a:xfrm>
          <a:prstGeom prst="rect">
            <a:avLst/>
          </a:prstGeom>
          <a:solidFill>
            <a:srgbClr val="C7C7C7"/>
          </a:solidFill>
          <a:ln w="3175" cmpd="sng"/>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cxnSp>
        <p:nvCxnSpPr>
          <p:cNvPr id="15" name="Straight Connector 14"/>
          <p:cNvCxnSpPr/>
          <p:nvPr/>
        </p:nvCxnSpPr>
        <p:spPr>
          <a:xfrm>
            <a:off x="7260365" y="1782082"/>
            <a:ext cx="166156" cy="0"/>
          </a:xfrm>
          <a:prstGeom prst="line">
            <a:avLst/>
          </a:prstGeom>
          <a:solidFill>
            <a:srgbClr val="C7C7C7"/>
          </a:solidFill>
          <a:effectLst/>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7464232" y="1858577"/>
            <a:ext cx="279805" cy="59935"/>
          </a:xfrm>
          <a:prstGeom prst="rect">
            <a:avLst/>
          </a:prstGeom>
          <a:solidFill>
            <a:srgbClr val="C7C7C7"/>
          </a:solidFill>
          <a:ln w="3175" cmpd="sng"/>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cxnSp>
        <p:nvCxnSpPr>
          <p:cNvPr id="17" name="Straight Connector 16"/>
          <p:cNvCxnSpPr/>
          <p:nvPr/>
        </p:nvCxnSpPr>
        <p:spPr>
          <a:xfrm>
            <a:off x="7260365" y="1883346"/>
            <a:ext cx="166156" cy="0"/>
          </a:xfrm>
          <a:prstGeom prst="line">
            <a:avLst/>
          </a:prstGeom>
          <a:solidFill>
            <a:srgbClr val="C7C7C7"/>
          </a:solidFill>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7464232" y="1959841"/>
            <a:ext cx="279805" cy="59935"/>
          </a:xfrm>
          <a:prstGeom prst="rect">
            <a:avLst/>
          </a:prstGeom>
          <a:solidFill>
            <a:srgbClr val="C7C7C7"/>
          </a:solidFill>
          <a:ln w="3175" cmpd="sng"/>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cxnSp>
        <p:nvCxnSpPr>
          <p:cNvPr id="19" name="Straight Connector 18"/>
          <p:cNvCxnSpPr/>
          <p:nvPr/>
        </p:nvCxnSpPr>
        <p:spPr>
          <a:xfrm>
            <a:off x="7260365" y="1984610"/>
            <a:ext cx="166156" cy="0"/>
          </a:xfrm>
          <a:prstGeom prst="line">
            <a:avLst/>
          </a:prstGeom>
          <a:solidFill>
            <a:srgbClr val="C7C7C7"/>
          </a:solidFill>
          <a:effectLst/>
        </p:spPr>
        <p:style>
          <a:lnRef idx="2">
            <a:schemeClr val="accent1"/>
          </a:lnRef>
          <a:fillRef idx="0">
            <a:schemeClr val="accent1"/>
          </a:fillRef>
          <a:effectRef idx="1">
            <a:schemeClr val="accent1"/>
          </a:effectRef>
          <a:fontRef idx="minor">
            <a:schemeClr val="tx1"/>
          </a:fontRef>
        </p:style>
      </p:cxnSp>
      <p:sp>
        <p:nvSpPr>
          <p:cNvPr id="20" name="Rectangle 19"/>
          <p:cNvSpPr/>
          <p:nvPr/>
        </p:nvSpPr>
        <p:spPr>
          <a:xfrm>
            <a:off x="7464232" y="2061106"/>
            <a:ext cx="279805" cy="59935"/>
          </a:xfrm>
          <a:prstGeom prst="rect">
            <a:avLst/>
          </a:prstGeom>
          <a:solidFill>
            <a:srgbClr val="C7C7C7"/>
          </a:solidFill>
          <a:ln w="3175" cmpd="sng"/>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cxnSp>
        <p:nvCxnSpPr>
          <p:cNvPr id="21" name="Straight Connector 20"/>
          <p:cNvCxnSpPr/>
          <p:nvPr/>
        </p:nvCxnSpPr>
        <p:spPr>
          <a:xfrm>
            <a:off x="7260365" y="2085875"/>
            <a:ext cx="166156" cy="0"/>
          </a:xfrm>
          <a:prstGeom prst="line">
            <a:avLst/>
          </a:prstGeom>
          <a:solidFill>
            <a:srgbClr val="C7C7C7"/>
          </a:solidFill>
          <a:effectLst/>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5004829" y="3436852"/>
            <a:ext cx="980610" cy="349975"/>
          </a:xfrm>
          <a:prstGeom prst="rect">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50" b="1" dirty="0" err="1" smtClean="0">
                <a:latin typeface="Century Gothic"/>
                <a:cs typeface="Century Gothic"/>
              </a:rPr>
              <a:t>MapReduce</a:t>
            </a:r>
            <a:endParaRPr lang="en-US" sz="1050" b="1" dirty="0">
              <a:latin typeface="Century Gothic"/>
              <a:cs typeface="Century Gothic"/>
            </a:endParaRPr>
          </a:p>
        </p:txBody>
      </p:sp>
      <p:sp>
        <p:nvSpPr>
          <p:cNvPr id="23" name="Rectangle 22"/>
          <p:cNvSpPr/>
          <p:nvPr/>
        </p:nvSpPr>
        <p:spPr>
          <a:xfrm>
            <a:off x="5985440" y="3436852"/>
            <a:ext cx="980610" cy="349975"/>
          </a:xfrm>
          <a:prstGeom prst="rect">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50" b="1" dirty="0" smtClean="0">
                <a:latin typeface="Century Gothic"/>
                <a:cs typeface="Century Gothic"/>
              </a:rPr>
              <a:t>Pig</a:t>
            </a:r>
            <a:endParaRPr lang="en-US" sz="1050" b="1" dirty="0">
              <a:latin typeface="Century Gothic"/>
              <a:cs typeface="Century Gothic"/>
            </a:endParaRPr>
          </a:p>
        </p:txBody>
      </p:sp>
      <p:sp>
        <p:nvSpPr>
          <p:cNvPr id="24" name="Rectangle 23"/>
          <p:cNvSpPr/>
          <p:nvPr/>
        </p:nvSpPr>
        <p:spPr>
          <a:xfrm>
            <a:off x="6957025" y="3436852"/>
            <a:ext cx="980610" cy="349975"/>
          </a:xfrm>
          <a:prstGeom prst="rect">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50" b="1" dirty="0" smtClean="0">
                <a:latin typeface="Century Gothic"/>
                <a:cs typeface="Century Gothic"/>
              </a:rPr>
              <a:t>Hive</a:t>
            </a:r>
            <a:endParaRPr lang="en-US" sz="1050" b="1" dirty="0">
              <a:latin typeface="Century Gothic"/>
              <a:cs typeface="Century Gothic"/>
            </a:endParaRPr>
          </a:p>
        </p:txBody>
      </p:sp>
      <p:sp>
        <p:nvSpPr>
          <p:cNvPr id="25" name="Rectangle 24"/>
          <p:cNvSpPr/>
          <p:nvPr/>
        </p:nvSpPr>
        <p:spPr>
          <a:xfrm>
            <a:off x="5004829" y="3786828"/>
            <a:ext cx="2932807" cy="349975"/>
          </a:xfrm>
          <a:prstGeom prst="rect">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50" b="1" dirty="0">
                <a:latin typeface="Century Gothic"/>
                <a:cs typeface="Century Gothic"/>
              </a:rPr>
              <a:t>HCatalog</a:t>
            </a:r>
          </a:p>
        </p:txBody>
      </p:sp>
      <p:sp>
        <p:nvSpPr>
          <p:cNvPr id="26" name="Up-Down Arrow 25"/>
          <p:cNvSpPr/>
          <p:nvPr/>
        </p:nvSpPr>
        <p:spPr>
          <a:xfrm rot="1757964">
            <a:off x="4986020" y="4000214"/>
            <a:ext cx="145491" cy="547211"/>
          </a:xfrm>
          <a:prstGeom prst="upDownArrow">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b="1">
              <a:latin typeface="Century Gothic"/>
              <a:cs typeface="Century Gothic"/>
            </a:endParaRPr>
          </a:p>
        </p:txBody>
      </p:sp>
      <p:sp>
        <p:nvSpPr>
          <p:cNvPr id="27" name="Up-Down Arrow 26"/>
          <p:cNvSpPr/>
          <p:nvPr/>
        </p:nvSpPr>
        <p:spPr>
          <a:xfrm rot="20361376">
            <a:off x="7486619" y="3992920"/>
            <a:ext cx="145491" cy="524467"/>
          </a:xfrm>
          <a:prstGeom prst="upDownArrow">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b="1">
              <a:latin typeface="Century Gothic"/>
              <a:cs typeface="Century Gothic"/>
            </a:endParaRPr>
          </a:p>
        </p:txBody>
      </p:sp>
      <p:sp>
        <p:nvSpPr>
          <p:cNvPr id="28" name="Up-Down Arrow 27"/>
          <p:cNvSpPr/>
          <p:nvPr/>
        </p:nvSpPr>
        <p:spPr>
          <a:xfrm>
            <a:off x="5950239" y="4100364"/>
            <a:ext cx="145491" cy="431665"/>
          </a:xfrm>
          <a:prstGeom prst="upDownArrow">
            <a:avLst/>
          </a:prstGeom>
          <a:solidFill>
            <a:srgbClr val="C7C7C7"/>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b="1">
              <a:latin typeface="Century Gothic"/>
              <a:cs typeface="Century Gothic"/>
            </a:endParaRPr>
          </a:p>
        </p:txBody>
      </p:sp>
      <p:grpSp>
        <p:nvGrpSpPr>
          <p:cNvPr id="29" name="Group 28"/>
          <p:cNvGrpSpPr/>
          <p:nvPr/>
        </p:nvGrpSpPr>
        <p:grpSpPr>
          <a:xfrm>
            <a:off x="5484217" y="2285191"/>
            <a:ext cx="3134042" cy="1533217"/>
            <a:chOff x="3250271" y="2523441"/>
            <a:chExt cx="4570434" cy="1821557"/>
          </a:xfrm>
          <a:solidFill>
            <a:schemeClr val="bg1">
              <a:lumMod val="25000"/>
              <a:lumOff val="75000"/>
            </a:schemeClr>
          </a:solidFill>
        </p:grpSpPr>
        <p:sp>
          <p:nvSpPr>
            <p:cNvPr id="30" name="Up-Down Arrow 29"/>
            <p:cNvSpPr/>
            <p:nvPr/>
          </p:nvSpPr>
          <p:spPr>
            <a:xfrm>
              <a:off x="3524290" y="2523442"/>
              <a:ext cx="190550" cy="1405765"/>
            </a:xfrm>
            <a:prstGeom prst="upDownArrow">
              <a:avLst/>
            </a:prstGeom>
            <a:grp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b="1">
                <a:latin typeface="Century Gothic"/>
                <a:cs typeface="Century Gothic"/>
              </a:endParaRPr>
            </a:p>
          </p:txBody>
        </p:sp>
        <p:sp>
          <p:nvSpPr>
            <p:cNvPr id="31" name="Up-Down Arrow 30"/>
            <p:cNvSpPr/>
            <p:nvPr/>
          </p:nvSpPr>
          <p:spPr>
            <a:xfrm>
              <a:off x="4163674" y="2523441"/>
              <a:ext cx="190550" cy="1821557"/>
            </a:xfrm>
            <a:prstGeom prst="upDownArrow">
              <a:avLst/>
            </a:prstGeom>
            <a:grp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b="1">
                <a:latin typeface="Century Gothic"/>
                <a:cs typeface="Century Gothic"/>
              </a:endParaRPr>
            </a:p>
          </p:txBody>
        </p:sp>
        <p:sp>
          <p:nvSpPr>
            <p:cNvPr id="32" name="Up-Down Arrow 31"/>
            <p:cNvSpPr/>
            <p:nvPr/>
          </p:nvSpPr>
          <p:spPr>
            <a:xfrm>
              <a:off x="4678329" y="2523442"/>
              <a:ext cx="190550" cy="1405765"/>
            </a:xfrm>
            <a:prstGeom prst="upDownArrow">
              <a:avLst/>
            </a:prstGeom>
            <a:grp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b="1">
                <a:latin typeface="Century Gothic"/>
                <a:cs typeface="Century Gothic"/>
              </a:endParaRPr>
            </a:p>
          </p:txBody>
        </p:sp>
        <p:sp>
          <p:nvSpPr>
            <p:cNvPr id="33" name="Up-Down Arrow 32"/>
            <p:cNvSpPr/>
            <p:nvPr/>
          </p:nvSpPr>
          <p:spPr>
            <a:xfrm>
              <a:off x="5781344" y="2523442"/>
              <a:ext cx="190550" cy="1405765"/>
            </a:xfrm>
            <a:prstGeom prst="upDownArrow">
              <a:avLst/>
            </a:prstGeom>
            <a:grp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b="1">
                <a:latin typeface="Century Gothic"/>
                <a:cs typeface="Century Gothic"/>
              </a:endParaRPr>
            </a:p>
          </p:txBody>
        </p:sp>
        <p:sp>
          <p:nvSpPr>
            <p:cNvPr id="34" name="Rectangle 33"/>
            <p:cNvSpPr/>
            <p:nvPr/>
          </p:nvSpPr>
          <p:spPr>
            <a:xfrm>
              <a:off x="3250271" y="2891097"/>
              <a:ext cx="4570434" cy="643395"/>
            </a:xfrm>
            <a:prstGeom prst="rect">
              <a:avLst/>
            </a:prstGeom>
            <a:grp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err="1" smtClean="0">
                  <a:latin typeface="Century Gothic"/>
                  <a:cs typeface="Century Gothic"/>
                </a:rPr>
                <a:t>WebHCat</a:t>
              </a:r>
              <a:r>
                <a:rPr lang="en-US" sz="1400" b="1" dirty="0" smtClean="0">
                  <a:latin typeface="Century Gothic"/>
                  <a:cs typeface="Century Gothic"/>
                </a:rPr>
                <a:t> </a:t>
              </a:r>
              <a:r>
                <a:rPr lang="en-US" sz="1400" b="1" dirty="0" err="1" smtClean="0">
                  <a:latin typeface="Century Gothic"/>
                  <a:cs typeface="Century Gothic"/>
                </a:rPr>
                <a:t>RESTful</a:t>
              </a:r>
              <a:r>
                <a:rPr lang="en-US" sz="1400" b="1" dirty="0" smtClean="0">
                  <a:latin typeface="Century Gothic"/>
                  <a:cs typeface="Century Gothic"/>
                </a:rPr>
                <a:t> </a:t>
              </a:r>
              <a:r>
                <a:rPr lang="en-US" sz="1400" b="1" dirty="0">
                  <a:latin typeface="Century Gothic"/>
                  <a:cs typeface="Century Gothic"/>
                </a:rPr>
                <a:t>Web Services</a:t>
              </a:r>
            </a:p>
          </p:txBody>
        </p:sp>
      </p:grpSp>
      <p:sp>
        <p:nvSpPr>
          <p:cNvPr id="35" name="Text Placeholder 4"/>
          <p:cNvSpPr>
            <a:spLocks noGrp="1"/>
          </p:cNvSpPr>
          <p:nvPr>
            <p:ph type="body" sz="quarter" idx="11"/>
          </p:nvPr>
        </p:nvSpPr>
        <p:spPr>
          <a:xfrm>
            <a:off x="457200" y="1426339"/>
            <a:ext cx="3377759" cy="3490777"/>
          </a:xfrm>
        </p:spPr>
        <p:txBody>
          <a:bodyPr/>
          <a:lstStyle/>
          <a:p>
            <a:pPr marL="0" indent="0">
              <a:buNone/>
            </a:pPr>
            <a:r>
              <a:rPr lang="en-US" sz="2000" dirty="0" err="1" smtClean="0">
                <a:solidFill>
                  <a:schemeClr val="accent1"/>
                </a:solidFill>
              </a:rPr>
              <a:t>WebHDFS</a:t>
            </a:r>
            <a:r>
              <a:rPr lang="en-US" sz="2000" dirty="0" smtClean="0">
                <a:solidFill>
                  <a:schemeClr val="accent1"/>
                </a:solidFill>
              </a:rPr>
              <a:t> &amp; </a:t>
            </a:r>
            <a:r>
              <a:rPr lang="en-US" sz="2000" dirty="0" err="1" smtClean="0">
                <a:solidFill>
                  <a:schemeClr val="accent1"/>
                </a:solidFill>
              </a:rPr>
              <a:t>WebHCat</a:t>
            </a:r>
            <a:r>
              <a:rPr lang="en-US" sz="2000" dirty="0" smtClean="0">
                <a:solidFill>
                  <a:schemeClr val="accent1"/>
                </a:solidFill>
              </a:rPr>
              <a:t> </a:t>
            </a:r>
            <a:r>
              <a:rPr lang="en-US" sz="2000" dirty="0" smtClean="0"/>
              <a:t>provide </a:t>
            </a:r>
            <a:r>
              <a:rPr lang="en-US" sz="2000" dirty="0" err="1" smtClean="0"/>
              <a:t>RESTful</a:t>
            </a:r>
            <a:r>
              <a:rPr lang="en-US" sz="2000" dirty="0" smtClean="0"/>
              <a:t> </a:t>
            </a:r>
            <a:r>
              <a:rPr lang="en-US" sz="2000" dirty="0"/>
              <a:t>API as “front door” for </a:t>
            </a:r>
            <a:r>
              <a:rPr lang="en-US" sz="2000" dirty="0" smtClean="0"/>
              <a:t>Hadoop</a:t>
            </a:r>
          </a:p>
          <a:p>
            <a:pPr marL="0" indent="0">
              <a:buNone/>
            </a:pPr>
            <a:endParaRPr lang="en-US" sz="2000" b="0" dirty="0" smtClean="0"/>
          </a:p>
          <a:p>
            <a:pPr marL="344488" indent="-344488">
              <a:spcBef>
                <a:spcPts val="1632"/>
              </a:spcBef>
            </a:pPr>
            <a:r>
              <a:rPr lang="en-US" sz="1800" b="0" dirty="0" smtClean="0"/>
              <a:t>Opens </a:t>
            </a:r>
            <a:r>
              <a:rPr lang="en-US" sz="1800" b="0" dirty="0"/>
              <a:t>the door to languages other than Java</a:t>
            </a:r>
          </a:p>
          <a:p>
            <a:pPr marL="344488" indent="-344488">
              <a:spcBef>
                <a:spcPts val="1632"/>
              </a:spcBef>
            </a:pPr>
            <a:r>
              <a:rPr lang="en-US" sz="1800" b="0" dirty="0"/>
              <a:t>Thin clients </a:t>
            </a:r>
            <a:r>
              <a:rPr lang="en-US" sz="1800" b="0" dirty="0" smtClean="0"/>
              <a:t>via web services vs. fat</a:t>
            </a:r>
            <a:r>
              <a:rPr lang="en-US" sz="1800" b="0" dirty="0"/>
              <a:t>-clients in gateway </a:t>
            </a:r>
          </a:p>
          <a:p>
            <a:pPr marL="344488" indent="-344488">
              <a:spcBef>
                <a:spcPts val="1632"/>
              </a:spcBef>
            </a:pPr>
            <a:r>
              <a:rPr lang="en-US" sz="1800" b="0" dirty="0" smtClean="0"/>
              <a:t>Insulation from interface changes release to release</a:t>
            </a:r>
            <a:endParaRPr lang="en-US" sz="1800" b="0" dirty="0"/>
          </a:p>
        </p:txBody>
      </p:sp>
      <p:sp>
        <p:nvSpPr>
          <p:cNvPr id="36" name="Rectangle 35"/>
          <p:cNvSpPr/>
          <p:nvPr/>
        </p:nvSpPr>
        <p:spPr>
          <a:xfrm>
            <a:off x="717862" y="5611982"/>
            <a:ext cx="8055036" cy="400110"/>
          </a:xfrm>
          <a:prstGeom prst="rect">
            <a:avLst/>
          </a:prstGeom>
        </p:spPr>
        <p:txBody>
          <a:bodyPr wrap="square">
            <a:spAutoFit/>
          </a:bodyPr>
          <a:lstStyle/>
          <a:p>
            <a:pPr>
              <a:spcBef>
                <a:spcPts val="1800"/>
              </a:spcBef>
            </a:pPr>
            <a:r>
              <a:rPr lang="en-US" sz="2000" b="1" dirty="0" smtClean="0">
                <a:solidFill>
                  <a:srgbClr val="69BE28"/>
                </a:solidFill>
                <a:latin typeface="+mn-lt"/>
                <a:cs typeface="Century Gothic"/>
              </a:rPr>
              <a:t>Opens Hadoop to integration with existing and new applications</a:t>
            </a:r>
            <a:endParaRPr lang="en-US" b="1" dirty="0">
              <a:solidFill>
                <a:srgbClr val="69BE28"/>
              </a:solidFill>
              <a:latin typeface="+mn-lt"/>
              <a:cs typeface="Century Gothic"/>
            </a:endParaRPr>
          </a:p>
        </p:txBody>
      </p:sp>
      <p:grpSp>
        <p:nvGrpSpPr>
          <p:cNvPr id="37" name="Group 36"/>
          <p:cNvGrpSpPr/>
          <p:nvPr/>
        </p:nvGrpSpPr>
        <p:grpSpPr>
          <a:xfrm>
            <a:off x="4000274" y="2285192"/>
            <a:ext cx="1420918" cy="2241005"/>
            <a:chOff x="1086209" y="2523441"/>
            <a:chExt cx="2072152" cy="2662451"/>
          </a:xfrm>
          <a:solidFill>
            <a:schemeClr val="bg1">
              <a:lumMod val="25000"/>
              <a:lumOff val="75000"/>
            </a:schemeClr>
          </a:solidFill>
        </p:grpSpPr>
        <p:sp>
          <p:nvSpPr>
            <p:cNvPr id="38" name="Up-Down Arrow 37"/>
            <p:cNvSpPr/>
            <p:nvPr/>
          </p:nvSpPr>
          <p:spPr>
            <a:xfrm>
              <a:off x="1982260" y="2523441"/>
              <a:ext cx="276980" cy="2662451"/>
            </a:xfrm>
            <a:prstGeom prst="upDownArrow">
              <a:avLst/>
            </a:prstGeom>
            <a:grp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39" name="Rectangle 38"/>
            <p:cNvSpPr/>
            <p:nvPr/>
          </p:nvSpPr>
          <p:spPr>
            <a:xfrm>
              <a:off x="1086209" y="2891097"/>
              <a:ext cx="2072152" cy="643395"/>
            </a:xfrm>
            <a:prstGeom prst="rect">
              <a:avLst/>
            </a:prstGeom>
            <a:grp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1" dirty="0" err="1" smtClean="0">
                  <a:latin typeface="Century Gothic"/>
                  <a:cs typeface="Century Gothic"/>
                </a:rPr>
                <a:t>WebHDFS</a:t>
              </a:r>
              <a:endParaRPr lang="en-US" sz="1400" b="1" dirty="0">
                <a:latin typeface="Century Gothic"/>
                <a:cs typeface="Century Gothic"/>
              </a:endParaRPr>
            </a:p>
          </p:txBody>
        </p:sp>
      </p:grpSp>
    </p:spTree>
    <p:extLst>
      <p:ext uri="{BB962C8B-B14F-4D97-AF65-F5344CB8AC3E}">
        <p14:creationId xmlns:p14="http://schemas.microsoft.com/office/powerpoint/2010/main" val="25292974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a:t>
            </a:r>
            <a:endParaRPr lang="en-US" dirty="0"/>
          </a:p>
        </p:txBody>
      </p:sp>
      <p:sp>
        <p:nvSpPr>
          <p:cNvPr id="3" name="Text Placeholder 2"/>
          <p:cNvSpPr>
            <a:spLocks noGrp="1"/>
          </p:cNvSpPr>
          <p:nvPr>
            <p:ph type="body" sz="quarter" idx="11"/>
          </p:nvPr>
        </p:nvSpPr>
        <p:spPr/>
        <p:txBody>
          <a:bodyPr/>
          <a:lstStyle/>
          <a:p>
            <a:r>
              <a:rPr lang="en-US" sz="2800" b="0" dirty="0"/>
              <a:t>An engine for executing programs on top of </a:t>
            </a:r>
            <a:r>
              <a:rPr lang="en-US" sz="2800" b="0" dirty="0" smtClean="0"/>
              <a:t>Hadoop</a:t>
            </a:r>
          </a:p>
          <a:p>
            <a:r>
              <a:rPr lang="en-US" sz="2800" b="0" dirty="0" smtClean="0"/>
              <a:t>It </a:t>
            </a:r>
            <a:r>
              <a:rPr lang="en-US" sz="2800" b="0" dirty="0"/>
              <a:t>provides a language, Pig Latin, to specify these </a:t>
            </a:r>
            <a:r>
              <a:rPr lang="en-US" sz="2800" b="0" dirty="0" smtClean="0"/>
              <a:t>programs</a:t>
            </a:r>
          </a:p>
          <a:p>
            <a:endParaRPr lang="en-US" b="0" dirty="0"/>
          </a:p>
          <a:p>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4</a:t>
            </a:fld>
            <a:endParaRPr lang="en-US" dirty="0"/>
          </a:p>
        </p:txBody>
      </p:sp>
      <p:pic>
        <p:nvPicPr>
          <p:cNvPr id="5" name="Picture 4" descr="Screen Shot 2013-02-07 at 10.26.3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8248" y="2843213"/>
            <a:ext cx="4368800" cy="3276600"/>
          </a:xfrm>
          <a:prstGeom prst="rect">
            <a:avLst/>
          </a:prstGeom>
        </p:spPr>
      </p:pic>
    </p:spTree>
    <p:extLst>
      <p:ext uri="{BB962C8B-B14F-4D97-AF65-F5344CB8AC3E}">
        <p14:creationId xmlns:p14="http://schemas.microsoft.com/office/powerpoint/2010/main" val="97856349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WebHCat</a:t>
            </a:r>
            <a:r>
              <a:rPr lang="en-US" dirty="0"/>
              <a:t> REST API</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40</a:t>
            </a:fld>
            <a:endParaRPr lang="en-US" dirty="0"/>
          </a:p>
        </p:txBody>
      </p:sp>
      <p:sp>
        <p:nvSpPr>
          <p:cNvPr id="5" name="Slide Number Placeholder 2"/>
          <p:cNvSpPr txBox="1">
            <a:spLocks/>
          </p:cNvSpPr>
          <p:nvPr/>
        </p:nvSpPr>
        <p:spPr>
          <a:xfrm>
            <a:off x="6553200" y="6466631"/>
            <a:ext cx="2133600" cy="365125"/>
          </a:xfrm>
          <a:prstGeom prst="rect">
            <a:avLst/>
          </a:prstGeom>
        </p:spPr>
        <p:txBody>
          <a:bodyPr/>
          <a:lstStyle>
            <a:defPPr>
              <a:defRPr lang="en-US"/>
            </a:defPPr>
            <a:lvl1pPr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1pPr>
            <a:lvl2pPr marL="4572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2pPr>
            <a:lvl3pPr marL="9144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3pPr>
            <a:lvl4pPr marL="13716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4pPr>
            <a:lvl5pPr marL="18288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5pPr>
            <a:lvl6pPr marL="2286000" algn="l" defTabSz="457200" rtl="0" eaLnBrk="1" latinLnBrk="0" hangingPunct="1">
              <a:defRPr kern="1200">
                <a:solidFill>
                  <a:schemeClr val="tx1"/>
                </a:solidFill>
                <a:latin typeface="Arial" charset="0"/>
                <a:ea typeface="ヒラギノ角ゴ Pro W3" charset="-128"/>
                <a:cs typeface="ヒラギノ角ゴ Pro W3" charset="-128"/>
              </a:defRPr>
            </a:lvl6pPr>
            <a:lvl7pPr marL="2743200" algn="l" defTabSz="457200" rtl="0" eaLnBrk="1" latinLnBrk="0" hangingPunct="1">
              <a:defRPr kern="1200">
                <a:solidFill>
                  <a:schemeClr val="tx1"/>
                </a:solidFill>
                <a:latin typeface="Arial" charset="0"/>
                <a:ea typeface="ヒラギノ角ゴ Pro W3" charset="-128"/>
                <a:cs typeface="ヒラギノ角ゴ Pro W3" charset="-128"/>
              </a:defRPr>
            </a:lvl7pPr>
            <a:lvl8pPr marL="3200400" algn="l" defTabSz="457200" rtl="0" eaLnBrk="1" latinLnBrk="0" hangingPunct="1">
              <a:defRPr kern="1200">
                <a:solidFill>
                  <a:schemeClr val="tx1"/>
                </a:solidFill>
                <a:latin typeface="Arial" charset="0"/>
                <a:ea typeface="ヒラギノ角ゴ Pro W3" charset="-128"/>
                <a:cs typeface="ヒラギノ角ゴ Pro W3" charset="-128"/>
              </a:defRPr>
            </a:lvl8pPr>
            <a:lvl9pPr marL="3657600" algn="l" defTabSz="457200" rtl="0" eaLnBrk="1" latinLnBrk="0" hangingPunct="1">
              <a:defRPr kern="1200">
                <a:solidFill>
                  <a:schemeClr val="tx1"/>
                </a:solidFill>
                <a:latin typeface="Arial" charset="0"/>
                <a:ea typeface="ヒラギノ角ゴ Pro W3" charset="-128"/>
                <a:cs typeface="ヒラギノ角ゴ Pro W3" charset="-128"/>
              </a:defRPr>
            </a:lvl9pPr>
          </a:lstStyle>
          <a:p>
            <a:r>
              <a:rPr lang="en-US" smtClean="0">
                <a:solidFill>
                  <a:prstClr val="black"/>
                </a:solidFill>
                <a:latin typeface="Arial"/>
              </a:rPr>
              <a:t>Page </a:t>
            </a:r>
            <a:fld id="{3C1B2A0A-8F71-0647-B921-0CE0F4746A46}" type="slidenum">
              <a:rPr lang="en-US" smtClean="0">
                <a:solidFill>
                  <a:prstClr val="black"/>
                </a:solidFill>
                <a:latin typeface="Arial"/>
              </a:rPr>
              <a:pPr/>
              <a:t>40</a:t>
            </a:fld>
            <a:endParaRPr lang="en-US" dirty="0">
              <a:solidFill>
                <a:prstClr val="black"/>
              </a:solidFill>
              <a:latin typeface="Arial"/>
            </a:endParaRPr>
          </a:p>
        </p:txBody>
      </p:sp>
      <p:sp>
        <p:nvSpPr>
          <p:cNvPr id="6" name="Footer Placeholder 4"/>
          <p:cNvSpPr txBox="1">
            <a:spLocks/>
          </p:cNvSpPr>
          <p:nvPr/>
        </p:nvSpPr>
        <p:spPr>
          <a:xfrm>
            <a:off x="1301939" y="6453547"/>
            <a:ext cx="2895600" cy="265340"/>
          </a:xfrm>
          <a:prstGeom prst="rect">
            <a:avLst/>
          </a:prstGeom>
        </p:spPr>
        <p:txBody>
          <a:bodyPr/>
          <a:lstStyle>
            <a:defPPr>
              <a:defRPr lang="en-US"/>
            </a:defPPr>
            <a:lvl1pPr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1pPr>
            <a:lvl2pPr marL="4572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2pPr>
            <a:lvl3pPr marL="9144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3pPr>
            <a:lvl4pPr marL="13716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4pPr>
            <a:lvl5pPr marL="1828800" algn="l" defTabSz="457200" rtl="0" fontAlgn="base">
              <a:spcBef>
                <a:spcPct val="0"/>
              </a:spcBef>
              <a:spcAft>
                <a:spcPct val="0"/>
              </a:spcAft>
              <a:defRPr kern="1200">
                <a:solidFill>
                  <a:schemeClr val="tx1"/>
                </a:solidFill>
                <a:latin typeface="Arial" charset="0"/>
                <a:ea typeface="ヒラギノ角ゴ Pro W3" charset="-128"/>
                <a:cs typeface="ヒラギノ角ゴ Pro W3" charset="-128"/>
              </a:defRPr>
            </a:lvl5pPr>
            <a:lvl6pPr marL="2286000" algn="l" defTabSz="457200" rtl="0" eaLnBrk="1" latinLnBrk="0" hangingPunct="1">
              <a:defRPr kern="1200">
                <a:solidFill>
                  <a:schemeClr val="tx1"/>
                </a:solidFill>
                <a:latin typeface="Arial" charset="0"/>
                <a:ea typeface="ヒラギノ角ゴ Pro W3" charset="-128"/>
                <a:cs typeface="ヒラギノ角ゴ Pro W3" charset="-128"/>
              </a:defRPr>
            </a:lvl6pPr>
            <a:lvl7pPr marL="2743200" algn="l" defTabSz="457200" rtl="0" eaLnBrk="1" latinLnBrk="0" hangingPunct="1">
              <a:defRPr kern="1200">
                <a:solidFill>
                  <a:schemeClr val="tx1"/>
                </a:solidFill>
                <a:latin typeface="Arial" charset="0"/>
                <a:ea typeface="ヒラギノ角ゴ Pro W3" charset="-128"/>
                <a:cs typeface="ヒラギノ角ゴ Pro W3" charset="-128"/>
              </a:defRPr>
            </a:lvl7pPr>
            <a:lvl8pPr marL="3200400" algn="l" defTabSz="457200" rtl="0" eaLnBrk="1" latinLnBrk="0" hangingPunct="1">
              <a:defRPr kern="1200">
                <a:solidFill>
                  <a:schemeClr val="tx1"/>
                </a:solidFill>
                <a:latin typeface="Arial" charset="0"/>
                <a:ea typeface="ヒラギノ角ゴ Pro W3" charset="-128"/>
                <a:cs typeface="ヒラギノ角ゴ Pro W3" charset="-128"/>
              </a:defRPr>
            </a:lvl8pPr>
            <a:lvl9pPr marL="3657600" algn="l" defTabSz="457200" rtl="0" eaLnBrk="1" latinLnBrk="0" hangingPunct="1">
              <a:defRPr kern="1200">
                <a:solidFill>
                  <a:schemeClr val="tx1"/>
                </a:solidFill>
                <a:latin typeface="Arial" charset="0"/>
                <a:ea typeface="ヒラギノ角ゴ Pro W3" charset="-128"/>
                <a:cs typeface="ヒラギノ角ゴ Pro W3" charset="-128"/>
              </a:defRPr>
            </a:lvl9pPr>
          </a:lstStyle>
          <a:p>
            <a:r>
              <a:rPr lang="en-US" smtClean="0">
                <a:solidFill>
                  <a:prstClr val="black"/>
                </a:solidFill>
                <a:latin typeface="Arial"/>
              </a:rPr>
              <a:t>© Hortonworks 2012</a:t>
            </a:r>
            <a:endParaRPr lang="en-US" dirty="0">
              <a:solidFill>
                <a:prstClr val="black"/>
              </a:solidFill>
              <a:latin typeface="Arial"/>
            </a:endParaRPr>
          </a:p>
        </p:txBody>
      </p:sp>
      <p:sp>
        <p:nvSpPr>
          <p:cNvPr id="7" name="Oval 6"/>
          <p:cNvSpPr/>
          <p:nvPr/>
        </p:nvSpPr>
        <p:spPr>
          <a:xfrm>
            <a:off x="838200" y="3333750"/>
            <a:ext cx="285750" cy="323850"/>
          </a:xfrm>
          <a:prstGeom prst="ellipse">
            <a:avLst/>
          </a:prstGeom>
          <a:solidFill>
            <a:srgbClr val="FFFFFF"/>
          </a:solidFill>
          <a:ln w="1905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latin typeface="Arial"/>
            </a:endParaRPr>
          </a:p>
        </p:txBody>
      </p:sp>
      <p:sp>
        <p:nvSpPr>
          <p:cNvPr id="8" name="Freeform 7"/>
          <p:cNvSpPr/>
          <p:nvPr/>
        </p:nvSpPr>
        <p:spPr>
          <a:xfrm>
            <a:off x="811749" y="3663950"/>
            <a:ext cx="335976" cy="1054100"/>
          </a:xfrm>
          <a:custGeom>
            <a:avLst/>
            <a:gdLst>
              <a:gd name="connsiteX0" fmla="*/ 147101 w 335976"/>
              <a:gd name="connsiteY0" fmla="*/ 0 h 1054100"/>
              <a:gd name="connsiteX1" fmla="*/ 7401 w 335976"/>
              <a:gd name="connsiteY1" fmla="*/ 539750 h 1054100"/>
              <a:gd name="connsiteX2" fmla="*/ 51851 w 335976"/>
              <a:gd name="connsiteY2" fmla="*/ 692150 h 1054100"/>
              <a:gd name="connsiteX3" fmla="*/ 324901 w 335976"/>
              <a:gd name="connsiteY3" fmla="*/ 711200 h 1054100"/>
              <a:gd name="connsiteX4" fmla="*/ 286801 w 335976"/>
              <a:gd name="connsiteY4" fmla="*/ 1054100 h 1054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976" h="1054100">
                <a:moveTo>
                  <a:pt x="147101" y="0"/>
                </a:moveTo>
                <a:cubicBezTo>
                  <a:pt x="85188" y="212196"/>
                  <a:pt x="23276" y="424392"/>
                  <a:pt x="7401" y="539750"/>
                </a:cubicBezTo>
                <a:cubicBezTo>
                  <a:pt x="-8474" y="655108"/>
                  <a:pt x="-1066" y="663575"/>
                  <a:pt x="51851" y="692150"/>
                </a:cubicBezTo>
                <a:cubicBezTo>
                  <a:pt x="104768" y="720725"/>
                  <a:pt x="285743" y="650875"/>
                  <a:pt x="324901" y="711200"/>
                </a:cubicBezTo>
                <a:cubicBezTo>
                  <a:pt x="364059" y="771525"/>
                  <a:pt x="286801" y="1054100"/>
                  <a:pt x="286801" y="105410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latin typeface="Arial"/>
            </a:endParaRPr>
          </a:p>
        </p:txBody>
      </p:sp>
      <p:sp>
        <p:nvSpPr>
          <p:cNvPr id="9" name="Freeform 8"/>
          <p:cNvSpPr/>
          <p:nvPr/>
        </p:nvSpPr>
        <p:spPr>
          <a:xfrm>
            <a:off x="723413" y="3854450"/>
            <a:ext cx="343387" cy="641234"/>
          </a:xfrm>
          <a:custGeom>
            <a:avLst/>
            <a:gdLst>
              <a:gd name="connsiteX0" fmla="*/ 63987 w 343387"/>
              <a:gd name="connsiteY0" fmla="*/ 0 h 641234"/>
              <a:gd name="connsiteX1" fmla="*/ 19537 w 343387"/>
              <a:gd name="connsiteY1" fmla="*/ 590550 h 641234"/>
              <a:gd name="connsiteX2" fmla="*/ 343387 w 343387"/>
              <a:gd name="connsiteY2" fmla="*/ 609600 h 641234"/>
            </a:gdLst>
            <a:ahLst/>
            <a:cxnLst>
              <a:cxn ang="0">
                <a:pos x="connsiteX0" y="connsiteY0"/>
              </a:cxn>
              <a:cxn ang="0">
                <a:pos x="connsiteX1" y="connsiteY1"/>
              </a:cxn>
              <a:cxn ang="0">
                <a:pos x="connsiteX2" y="connsiteY2"/>
              </a:cxn>
            </a:cxnLst>
            <a:rect l="l" t="t" r="r" b="b"/>
            <a:pathLst>
              <a:path w="343387" h="641234">
                <a:moveTo>
                  <a:pt x="63987" y="0"/>
                </a:moveTo>
                <a:cubicBezTo>
                  <a:pt x="18478" y="244475"/>
                  <a:pt x="-27030" y="488950"/>
                  <a:pt x="19537" y="590550"/>
                </a:cubicBezTo>
                <a:cubicBezTo>
                  <a:pt x="66104" y="692150"/>
                  <a:pt x="343387" y="609600"/>
                  <a:pt x="343387" y="60960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latin typeface="Arial"/>
            </a:endParaRPr>
          </a:p>
        </p:txBody>
      </p:sp>
      <p:cxnSp>
        <p:nvCxnSpPr>
          <p:cNvPr id="10" name="Straight Connector 9"/>
          <p:cNvCxnSpPr/>
          <p:nvPr/>
        </p:nvCxnSpPr>
        <p:spPr>
          <a:xfrm flipH="1">
            <a:off x="723413" y="4495684"/>
            <a:ext cx="88712" cy="222366"/>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920750" y="4495684"/>
            <a:ext cx="63500" cy="222366"/>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1057275" y="4102100"/>
            <a:ext cx="33655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V="1">
            <a:off x="1393825" y="3790950"/>
            <a:ext cx="133350" cy="311150"/>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882650" y="3943350"/>
            <a:ext cx="336550" cy="88900"/>
          </a:xfrm>
          <a:prstGeom prst="line">
            <a:avLst/>
          </a:prstGeom>
        </p:spPr>
        <p:style>
          <a:lnRef idx="2">
            <a:schemeClr val="accent1"/>
          </a:lnRef>
          <a:fillRef idx="0">
            <a:schemeClr val="accent1"/>
          </a:fillRef>
          <a:effectRef idx="1">
            <a:schemeClr val="accent1"/>
          </a:effectRef>
          <a:fontRef idx="minor">
            <a:schemeClr val="tx1"/>
          </a:fontRef>
        </p:style>
      </p:cxnSp>
      <p:sp>
        <p:nvSpPr>
          <p:cNvPr id="15" name="Cloud 14"/>
          <p:cNvSpPr/>
          <p:nvPr/>
        </p:nvSpPr>
        <p:spPr>
          <a:xfrm>
            <a:off x="6838950" y="3457575"/>
            <a:ext cx="1847850" cy="1289050"/>
          </a:xfrm>
          <a:prstGeom prst="clou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solidFill>
                  <a:prstClr val="white"/>
                </a:solidFill>
                <a:latin typeface="Arial"/>
              </a:rPr>
              <a:t>Hadoop</a:t>
            </a:r>
            <a:r>
              <a:rPr lang="en-US" dirty="0">
                <a:solidFill>
                  <a:prstClr val="white"/>
                </a:solidFill>
                <a:latin typeface="Arial"/>
              </a:rPr>
              <a:t>/</a:t>
            </a:r>
            <a:r>
              <a:rPr lang="en-US" dirty="0" err="1">
                <a:solidFill>
                  <a:prstClr val="white"/>
                </a:solidFill>
                <a:latin typeface="Arial"/>
              </a:rPr>
              <a:t>HCatalog</a:t>
            </a:r>
            <a:endParaRPr lang="en-US" dirty="0">
              <a:solidFill>
                <a:prstClr val="white"/>
              </a:solidFill>
              <a:latin typeface="Arial"/>
            </a:endParaRPr>
          </a:p>
        </p:txBody>
      </p:sp>
      <p:sp>
        <p:nvSpPr>
          <p:cNvPr id="16" name="TextBox 15"/>
          <p:cNvSpPr txBox="1"/>
          <p:nvPr/>
        </p:nvSpPr>
        <p:spPr>
          <a:xfrm>
            <a:off x="142874" y="1879600"/>
            <a:ext cx="8543926" cy="457200"/>
          </a:xfrm>
          <a:prstGeom prst="rect">
            <a:avLst/>
          </a:prstGeom>
        </p:spPr>
        <p:txBody>
          <a:bodyPr vert="horz" wrap="none" lIns="91440" tIns="45720" rIns="91440" bIns="45720" rtlCol="0">
            <a:normAutofit/>
          </a:bodyPr>
          <a:lstStyle/>
          <a:p>
            <a:pPr algn="ctr">
              <a:spcBef>
                <a:spcPct val="20000"/>
              </a:spcBef>
              <a:buFont typeface="Arial"/>
              <a:buNone/>
            </a:pPr>
            <a:r>
              <a:rPr lang="en-US" sz="1600" dirty="0">
                <a:solidFill>
                  <a:srgbClr val="000000"/>
                </a:solidFill>
                <a:latin typeface="Arial"/>
              </a:rPr>
              <a:t>Get a list of all tables in the default database:</a:t>
            </a:r>
          </a:p>
        </p:txBody>
      </p:sp>
      <p:cxnSp>
        <p:nvCxnSpPr>
          <p:cNvPr id="17" name="Straight Arrow Connector 16"/>
          <p:cNvCxnSpPr/>
          <p:nvPr/>
        </p:nvCxnSpPr>
        <p:spPr>
          <a:xfrm>
            <a:off x="1651000" y="3943350"/>
            <a:ext cx="513715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805740" y="3416300"/>
            <a:ext cx="4982410" cy="749300"/>
          </a:xfrm>
          <a:prstGeom prst="rect">
            <a:avLst/>
          </a:prstGeom>
        </p:spPr>
        <p:txBody>
          <a:bodyPr vert="horz" wrap="none" lIns="91440" tIns="45720" rIns="91440" bIns="45720" rtlCol="0">
            <a:normAutofit/>
          </a:bodyPr>
          <a:lstStyle/>
          <a:p>
            <a:r>
              <a:rPr lang="en-US" sz="1600" dirty="0">
                <a:solidFill>
                  <a:prstClr val="black"/>
                </a:solidFill>
                <a:latin typeface="Courier New"/>
                <a:cs typeface="Courier New"/>
              </a:rPr>
              <a:t>GET</a:t>
            </a:r>
          </a:p>
          <a:p>
            <a:r>
              <a:rPr lang="en-US" sz="1600" dirty="0">
                <a:solidFill>
                  <a:prstClr val="black"/>
                </a:solidFill>
                <a:latin typeface="Courier New"/>
                <a:cs typeface="Courier New"/>
              </a:rPr>
              <a:t>http://…/v1/</a:t>
            </a:r>
            <a:r>
              <a:rPr lang="en-US" sz="1600" dirty="0" err="1">
                <a:solidFill>
                  <a:prstClr val="black"/>
                </a:solidFill>
                <a:latin typeface="Courier New"/>
                <a:cs typeface="Courier New"/>
              </a:rPr>
              <a:t>ddl</a:t>
            </a:r>
            <a:r>
              <a:rPr lang="en-US" sz="1600" dirty="0">
                <a:solidFill>
                  <a:prstClr val="black"/>
                </a:solidFill>
                <a:latin typeface="Courier New"/>
                <a:cs typeface="Courier New"/>
              </a:rPr>
              <a:t>/database/default/table</a:t>
            </a:r>
          </a:p>
        </p:txBody>
      </p:sp>
      <p:cxnSp>
        <p:nvCxnSpPr>
          <p:cNvPr id="19" name="Straight Arrow Connector 18"/>
          <p:cNvCxnSpPr/>
          <p:nvPr/>
        </p:nvCxnSpPr>
        <p:spPr>
          <a:xfrm flipH="1">
            <a:off x="1651000" y="4102100"/>
            <a:ext cx="513715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1651000" y="4184650"/>
            <a:ext cx="4552950" cy="1123950"/>
          </a:xfrm>
          <a:prstGeom prst="rect">
            <a:avLst/>
          </a:prstGeom>
        </p:spPr>
        <p:txBody>
          <a:bodyPr vert="horz" wrap="none" lIns="91440" tIns="45720" rIns="91440" bIns="45720" rtlCol="0">
            <a:normAutofit/>
          </a:bodyPr>
          <a:lstStyle/>
          <a:p>
            <a:r>
              <a:rPr lang="es-ES_tradnl" sz="1600" dirty="0">
                <a:solidFill>
                  <a:prstClr val="black"/>
                </a:solidFill>
                <a:latin typeface="Courier New"/>
                <a:cs typeface="Courier New"/>
              </a:rPr>
              <a:t>{</a:t>
            </a:r>
          </a:p>
          <a:p>
            <a:r>
              <a:rPr lang="es-ES_tradnl" sz="1600" dirty="0">
                <a:solidFill>
                  <a:prstClr val="black"/>
                </a:solidFill>
                <a:latin typeface="Courier New"/>
                <a:cs typeface="Courier New"/>
              </a:rPr>
              <a:t> "</a:t>
            </a:r>
            <a:r>
              <a:rPr lang="es-ES_tradnl" sz="1600" dirty="0" err="1">
                <a:solidFill>
                  <a:prstClr val="black"/>
                </a:solidFill>
                <a:latin typeface="Courier New"/>
                <a:cs typeface="Courier New"/>
              </a:rPr>
              <a:t>tables</a:t>
            </a:r>
            <a:r>
              <a:rPr lang="es-ES_tradnl" sz="1600" dirty="0">
                <a:solidFill>
                  <a:prstClr val="black"/>
                </a:solidFill>
                <a:latin typeface="Courier New"/>
                <a:cs typeface="Courier New"/>
              </a:rPr>
              <a:t>": ["</a:t>
            </a:r>
            <a:r>
              <a:rPr lang="es-ES_tradnl" sz="1600" dirty="0" err="1">
                <a:solidFill>
                  <a:prstClr val="black"/>
                </a:solidFill>
                <a:latin typeface="Courier New"/>
                <a:cs typeface="Courier New"/>
              </a:rPr>
              <a:t>counted</a:t>
            </a:r>
            <a:r>
              <a:rPr lang="es-ES_tradnl" sz="1600" dirty="0">
                <a:solidFill>
                  <a:prstClr val="black"/>
                </a:solidFill>
                <a:latin typeface="Courier New"/>
                <a:cs typeface="Courier New"/>
              </a:rPr>
              <a:t>","</a:t>
            </a:r>
            <a:r>
              <a:rPr lang="es-ES_tradnl" sz="1600" dirty="0" err="1">
                <a:solidFill>
                  <a:prstClr val="black"/>
                </a:solidFill>
                <a:latin typeface="Courier New"/>
                <a:cs typeface="Courier New"/>
              </a:rPr>
              <a:t>processed</a:t>
            </a:r>
            <a:r>
              <a:rPr lang="es-ES_tradnl" sz="1600" dirty="0">
                <a:solidFill>
                  <a:prstClr val="black"/>
                </a:solidFill>
                <a:latin typeface="Courier New"/>
                <a:cs typeface="Courier New"/>
              </a:rPr>
              <a:t>",],</a:t>
            </a:r>
          </a:p>
          <a:p>
            <a:r>
              <a:rPr lang="es-ES_tradnl" sz="1600" dirty="0">
                <a:solidFill>
                  <a:prstClr val="black"/>
                </a:solidFill>
                <a:latin typeface="Courier New"/>
                <a:cs typeface="Courier New"/>
              </a:rPr>
              <a:t> "</a:t>
            </a:r>
            <a:r>
              <a:rPr lang="es-ES_tradnl" sz="1600" dirty="0" err="1">
                <a:solidFill>
                  <a:prstClr val="black"/>
                </a:solidFill>
                <a:latin typeface="Courier New"/>
                <a:cs typeface="Courier New"/>
              </a:rPr>
              <a:t>database</a:t>
            </a:r>
            <a:r>
              <a:rPr lang="es-ES_tradnl" sz="1600" dirty="0">
                <a:solidFill>
                  <a:prstClr val="black"/>
                </a:solidFill>
                <a:latin typeface="Courier New"/>
                <a:cs typeface="Courier New"/>
              </a:rPr>
              <a:t>": "default"</a:t>
            </a:r>
          </a:p>
          <a:p>
            <a:r>
              <a:rPr lang="es-ES_tradnl" sz="1600" dirty="0">
                <a:solidFill>
                  <a:prstClr val="black"/>
                </a:solidFill>
                <a:latin typeface="Courier New"/>
                <a:cs typeface="Courier New"/>
              </a:rPr>
              <a:t>}</a:t>
            </a:r>
            <a:endParaRPr lang="en-US" sz="1600" dirty="0">
              <a:solidFill>
                <a:prstClr val="black"/>
              </a:solidFill>
              <a:latin typeface="Courier New"/>
              <a:cs typeface="Courier New"/>
            </a:endParaRPr>
          </a:p>
        </p:txBody>
      </p:sp>
      <p:sp>
        <p:nvSpPr>
          <p:cNvPr id="21" name="TextBox 20"/>
          <p:cNvSpPr txBox="1"/>
          <p:nvPr/>
        </p:nvSpPr>
        <p:spPr>
          <a:xfrm>
            <a:off x="142874" y="1016000"/>
            <a:ext cx="8715375" cy="729392"/>
          </a:xfrm>
          <a:prstGeom prst="rect">
            <a:avLst/>
          </a:prstGeom>
        </p:spPr>
        <p:txBody>
          <a:bodyPr vert="horz" wrap="none" lIns="91440" tIns="45720" rIns="91440" bIns="45720" rtlCol="0">
            <a:normAutofit/>
          </a:bodyPr>
          <a:lstStyle/>
          <a:p>
            <a:pPr marL="285750" indent="-285750">
              <a:buFont typeface="Arial"/>
              <a:buChar char="•"/>
            </a:pPr>
            <a:r>
              <a:rPr lang="en-US" dirty="0" smtClean="0">
                <a:solidFill>
                  <a:prstClr val="black"/>
                </a:solidFill>
                <a:latin typeface="Arial"/>
              </a:rPr>
              <a:t>REST </a:t>
            </a:r>
            <a:r>
              <a:rPr lang="en-US" dirty="0">
                <a:solidFill>
                  <a:prstClr val="black"/>
                </a:solidFill>
                <a:latin typeface="Arial"/>
              </a:rPr>
              <a:t>endpoints: databases, tables, partitions, columns, table properties</a:t>
            </a:r>
          </a:p>
          <a:p>
            <a:pPr marL="285750" indent="-285750">
              <a:buFont typeface="Arial"/>
              <a:buChar char="•"/>
            </a:pPr>
            <a:r>
              <a:rPr lang="en-US" dirty="0">
                <a:solidFill>
                  <a:prstClr val="black"/>
                </a:solidFill>
                <a:latin typeface="Arial"/>
              </a:rPr>
              <a:t>PUT to create/update, GET to list or describe, DELETE to drop</a:t>
            </a:r>
          </a:p>
          <a:p>
            <a:pPr marL="285750" indent="-285750">
              <a:buFont typeface="Arial"/>
              <a:buChar char="•"/>
            </a:pPr>
            <a:endParaRPr lang="en-US" dirty="0">
              <a:solidFill>
                <a:prstClr val="black"/>
              </a:solidFill>
              <a:latin typeface="Arial"/>
            </a:endParaRPr>
          </a:p>
        </p:txBody>
      </p:sp>
      <p:sp>
        <p:nvSpPr>
          <p:cNvPr id="22" name="TextBox 21"/>
          <p:cNvSpPr txBox="1"/>
          <p:nvPr/>
        </p:nvSpPr>
        <p:spPr>
          <a:xfrm>
            <a:off x="1651000" y="2336800"/>
            <a:ext cx="5359400" cy="1517649"/>
          </a:xfrm>
          <a:prstGeom prst="rect">
            <a:avLst/>
          </a:prstGeom>
        </p:spPr>
        <p:txBody>
          <a:bodyPr vert="horz" wrap="none" lIns="91440" tIns="45720" rIns="91440" bIns="45720" rtlCol="0">
            <a:normAutofit/>
          </a:bodyPr>
          <a:lstStyle/>
          <a:p>
            <a:r>
              <a:rPr lang="en-US" sz="1400" dirty="0">
                <a:solidFill>
                  <a:prstClr val="black"/>
                </a:solidFill>
                <a:latin typeface="Courier New"/>
                <a:cs typeface="Courier New"/>
              </a:rPr>
              <a:t>PUT</a:t>
            </a:r>
          </a:p>
          <a:p>
            <a:r>
              <a:rPr lang="en-US" sz="1400" dirty="0">
                <a:solidFill>
                  <a:prstClr val="black"/>
                </a:solidFill>
                <a:latin typeface="Courier New"/>
                <a:cs typeface="Courier New"/>
              </a:rPr>
              <a:t>{"columns": [{ "name": "</a:t>
            </a:r>
            <a:r>
              <a:rPr lang="en-US" sz="1400" dirty="0" err="1">
                <a:solidFill>
                  <a:prstClr val="black"/>
                </a:solidFill>
                <a:latin typeface="Courier New"/>
                <a:cs typeface="Courier New"/>
              </a:rPr>
              <a:t>url</a:t>
            </a:r>
            <a:r>
              <a:rPr lang="en-US" sz="1400" dirty="0">
                <a:solidFill>
                  <a:prstClr val="black"/>
                </a:solidFill>
                <a:latin typeface="Courier New"/>
                <a:cs typeface="Courier New"/>
              </a:rPr>
              <a:t>", "type": "string" },</a:t>
            </a:r>
          </a:p>
          <a:p>
            <a:r>
              <a:rPr lang="en-US" sz="1400" dirty="0">
                <a:solidFill>
                  <a:prstClr val="black"/>
                </a:solidFill>
                <a:latin typeface="Courier New"/>
                <a:cs typeface="Courier New"/>
              </a:rPr>
              <a:t>             { "name": "user", "type": "string"}],</a:t>
            </a:r>
          </a:p>
          <a:p>
            <a:r>
              <a:rPr lang="en-US" sz="1400" dirty="0">
                <a:solidFill>
                  <a:prstClr val="black"/>
                </a:solidFill>
                <a:latin typeface="Courier New"/>
                <a:cs typeface="Courier New"/>
              </a:rPr>
              <a:t> "</a:t>
            </a:r>
            <a:r>
              <a:rPr lang="en-US" sz="1400" dirty="0" err="1">
                <a:solidFill>
                  <a:prstClr val="black"/>
                </a:solidFill>
                <a:latin typeface="Courier New"/>
                <a:cs typeface="Courier New"/>
              </a:rPr>
              <a:t>partitionedBy</a:t>
            </a:r>
            <a:r>
              <a:rPr lang="en-US" sz="1400" dirty="0">
                <a:solidFill>
                  <a:prstClr val="black"/>
                </a:solidFill>
                <a:latin typeface="Courier New"/>
                <a:cs typeface="Courier New"/>
              </a:rPr>
              <a:t>": [{ "name": "ds", "type": "string" }]}</a:t>
            </a:r>
          </a:p>
          <a:p>
            <a:endParaRPr lang="en-US" sz="1400" dirty="0">
              <a:solidFill>
                <a:prstClr val="black"/>
              </a:solidFill>
              <a:latin typeface="Courier New"/>
              <a:cs typeface="Courier New"/>
            </a:endParaRPr>
          </a:p>
          <a:p>
            <a:r>
              <a:rPr lang="en-US" sz="1400" dirty="0">
                <a:solidFill>
                  <a:prstClr val="black"/>
                </a:solidFill>
                <a:latin typeface="Courier New"/>
                <a:cs typeface="Courier New"/>
              </a:rPr>
              <a:t>http://…/v1/</a:t>
            </a:r>
            <a:r>
              <a:rPr lang="en-US" sz="1400" dirty="0" err="1">
                <a:solidFill>
                  <a:prstClr val="black"/>
                </a:solidFill>
                <a:latin typeface="Courier New"/>
                <a:cs typeface="Courier New"/>
              </a:rPr>
              <a:t>ddl</a:t>
            </a:r>
            <a:r>
              <a:rPr lang="en-US" sz="1400" dirty="0">
                <a:solidFill>
                  <a:prstClr val="black"/>
                </a:solidFill>
                <a:latin typeface="Courier New"/>
                <a:cs typeface="Courier New"/>
              </a:rPr>
              <a:t>/database/default/table/</a:t>
            </a:r>
            <a:r>
              <a:rPr lang="en-US" sz="1400" dirty="0" err="1">
                <a:solidFill>
                  <a:prstClr val="black"/>
                </a:solidFill>
                <a:latin typeface="Courier New"/>
                <a:cs typeface="Courier New"/>
              </a:rPr>
              <a:t>rawevents</a:t>
            </a:r>
            <a:endParaRPr lang="en-US" sz="1400" dirty="0">
              <a:solidFill>
                <a:prstClr val="black"/>
              </a:solidFill>
              <a:latin typeface="Courier New"/>
              <a:cs typeface="Courier New"/>
            </a:endParaRPr>
          </a:p>
        </p:txBody>
      </p:sp>
      <p:sp>
        <p:nvSpPr>
          <p:cNvPr id="23" name="TextBox 22"/>
          <p:cNvSpPr txBox="1"/>
          <p:nvPr/>
        </p:nvSpPr>
        <p:spPr>
          <a:xfrm>
            <a:off x="1651000" y="4190485"/>
            <a:ext cx="4552950" cy="1123950"/>
          </a:xfrm>
          <a:prstGeom prst="rect">
            <a:avLst/>
          </a:prstGeom>
        </p:spPr>
        <p:txBody>
          <a:bodyPr vert="horz" wrap="none" lIns="91440" tIns="45720" rIns="91440" bIns="45720" rtlCol="0">
            <a:normAutofit/>
          </a:bodyPr>
          <a:lstStyle/>
          <a:p>
            <a:r>
              <a:rPr lang="en-US" sz="1600" dirty="0">
                <a:solidFill>
                  <a:prstClr val="black"/>
                </a:solidFill>
                <a:latin typeface="Courier New"/>
                <a:cs typeface="Courier New"/>
              </a:rPr>
              <a:t>{</a:t>
            </a:r>
          </a:p>
          <a:p>
            <a:r>
              <a:rPr lang="en-US" sz="1600" dirty="0">
                <a:solidFill>
                  <a:prstClr val="black"/>
                </a:solidFill>
                <a:latin typeface="Courier New"/>
                <a:cs typeface="Courier New"/>
              </a:rPr>
              <a:t> "table": "</a:t>
            </a:r>
            <a:r>
              <a:rPr lang="en-US" sz="1600" dirty="0" err="1">
                <a:solidFill>
                  <a:prstClr val="black"/>
                </a:solidFill>
                <a:latin typeface="Courier New"/>
                <a:cs typeface="Courier New"/>
              </a:rPr>
              <a:t>rawevents</a:t>
            </a:r>
            <a:r>
              <a:rPr lang="en-US" sz="1600" dirty="0">
                <a:solidFill>
                  <a:prstClr val="black"/>
                </a:solidFill>
                <a:latin typeface="Courier New"/>
                <a:cs typeface="Courier New"/>
              </a:rPr>
              <a:t>",</a:t>
            </a:r>
          </a:p>
          <a:p>
            <a:r>
              <a:rPr lang="en-US" sz="1600" dirty="0">
                <a:solidFill>
                  <a:prstClr val="black"/>
                </a:solidFill>
                <a:latin typeface="Courier New"/>
                <a:cs typeface="Courier New"/>
              </a:rPr>
              <a:t> "database": "default”</a:t>
            </a:r>
          </a:p>
          <a:p>
            <a:r>
              <a:rPr lang="en-US" sz="1600" dirty="0">
                <a:solidFill>
                  <a:prstClr val="black"/>
                </a:solidFill>
                <a:latin typeface="Courier New"/>
                <a:cs typeface="Courier New"/>
              </a:rPr>
              <a:t>}</a:t>
            </a:r>
          </a:p>
        </p:txBody>
      </p:sp>
      <p:sp>
        <p:nvSpPr>
          <p:cNvPr id="24" name="TextBox 23"/>
          <p:cNvSpPr txBox="1"/>
          <p:nvPr/>
        </p:nvSpPr>
        <p:spPr>
          <a:xfrm>
            <a:off x="1651000" y="4888756"/>
            <a:ext cx="5151754" cy="1581150"/>
          </a:xfrm>
          <a:prstGeom prst="rect">
            <a:avLst/>
          </a:prstGeom>
        </p:spPr>
        <p:txBody>
          <a:bodyPr vert="horz" wrap="none" lIns="91440" tIns="45720" rIns="91440" bIns="45720" rtlCol="0">
            <a:normAutofit/>
          </a:bodyPr>
          <a:lstStyle/>
          <a:p>
            <a:r>
              <a:rPr lang="en-US" sz="1500" dirty="0">
                <a:solidFill>
                  <a:prstClr val="black"/>
                </a:solidFill>
                <a:latin typeface="Courier New"/>
                <a:cs typeface="Courier New"/>
              </a:rPr>
              <a:t>{</a:t>
            </a:r>
          </a:p>
          <a:p>
            <a:r>
              <a:rPr lang="en-US" sz="1500" dirty="0">
                <a:solidFill>
                  <a:prstClr val="black"/>
                </a:solidFill>
                <a:latin typeface="Courier New"/>
                <a:cs typeface="Courier New"/>
              </a:rPr>
              <a:t>  "columns": [{"name": "</a:t>
            </a:r>
            <a:r>
              <a:rPr lang="en-US" sz="1500" dirty="0" err="1">
                <a:solidFill>
                  <a:prstClr val="black"/>
                </a:solidFill>
                <a:latin typeface="Courier New"/>
                <a:cs typeface="Courier New"/>
              </a:rPr>
              <a:t>url</a:t>
            </a:r>
            <a:r>
              <a:rPr lang="en-US" sz="1500" dirty="0">
                <a:solidFill>
                  <a:prstClr val="black"/>
                </a:solidFill>
                <a:latin typeface="Courier New"/>
                <a:cs typeface="Courier New"/>
              </a:rPr>
              <a:t>","type": "string"},</a:t>
            </a:r>
          </a:p>
          <a:p>
            <a:r>
              <a:rPr lang="en-US" sz="1500" dirty="0">
                <a:solidFill>
                  <a:prstClr val="black"/>
                </a:solidFill>
                <a:latin typeface="Courier New"/>
                <a:cs typeface="Courier New"/>
              </a:rPr>
              <a:t>              {"name": "</a:t>
            </a:r>
            <a:r>
              <a:rPr lang="en-US" sz="1500" dirty="0" err="1">
                <a:solidFill>
                  <a:prstClr val="black"/>
                </a:solidFill>
                <a:latin typeface="Courier New"/>
                <a:cs typeface="Courier New"/>
              </a:rPr>
              <a:t>user","type</a:t>
            </a:r>
            <a:r>
              <a:rPr lang="en-US" sz="1500" dirty="0">
                <a:solidFill>
                  <a:prstClr val="black"/>
                </a:solidFill>
                <a:latin typeface="Courier New"/>
                <a:cs typeface="Courier New"/>
              </a:rPr>
              <a:t>": "string"}],</a:t>
            </a:r>
          </a:p>
          <a:p>
            <a:r>
              <a:rPr lang="en-US" sz="1500" dirty="0">
                <a:solidFill>
                  <a:prstClr val="black"/>
                </a:solidFill>
                <a:latin typeface="Courier New"/>
                <a:cs typeface="Courier New"/>
              </a:rPr>
              <a:t>  "database": "default",</a:t>
            </a:r>
          </a:p>
          <a:p>
            <a:r>
              <a:rPr lang="en-US" sz="1500" dirty="0">
                <a:solidFill>
                  <a:prstClr val="black"/>
                </a:solidFill>
                <a:latin typeface="Courier New"/>
                <a:cs typeface="Courier New"/>
              </a:rPr>
              <a:t>  "table": "</a:t>
            </a:r>
            <a:r>
              <a:rPr lang="en-US" sz="1500" dirty="0" err="1">
                <a:solidFill>
                  <a:prstClr val="black"/>
                </a:solidFill>
                <a:latin typeface="Courier New"/>
                <a:cs typeface="Courier New"/>
              </a:rPr>
              <a:t>rawevents</a:t>
            </a:r>
            <a:r>
              <a:rPr lang="en-US" sz="1500" dirty="0">
                <a:solidFill>
                  <a:prstClr val="black"/>
                </a:solidFill>
                <a:latin typeface="Courier New"/>
                <a:cs typeface="Courier New"/>
              </a:rPr>
              <a:t>"</a:t>
            </a:r>
          </a:p>
          <a:p>
            <a:r>
              <a:rPr lang="en-US" sz="1500" dirty="0">
                <a:solidFill>
                  <a:prstClr val="black"/>
                </a:solidFill>
                <a:latin typeface="Courier New"/>
                <a:cs typeface="Courier New"/>
              </a:rPr>
              <a:t>}</a:t>
            </a:r>
          </a:p>
        </p:txBody>
      </p:sp>
    </p:spTree>
    <p:extLst>
      <p:ext uri="{BB962C8B-B14F-4D97-AF65-F5344CB8AC3E}">
        <p14:creationId xmlns:p14="http://schemas.microsoft.com/office/powerpoint/2010/main" val="256868269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6"/>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18"/>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17"/>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19"/>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0"/>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2"/>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3"/>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19"/>
                                        </p:tgtEl>
                                        <p:attrNameLst>
                                          <p:attrName>style.visibility</p:attrName>
                                        </p:attrNameLst>
                                      </p:cBhvr>
                                      <p:to>
                                        <p:strVal val="visible"/>
                                      </p:to>
                                    </p:set>
                                  </p:childTnLst>
                                </p:cTn>
                              </p:par>
                              <p:par>
                                <p:cTn id="63" presetID="1" presetClass="exit" presetSubtype="0" fill="hold" grpId="1" nodeType="withEffect">
                                  <p:stCondLst>
                                    <p:cond delay="0"/>
                                  </p:stCondLst>
                                  <p:childTnLst>
                                    <p:set>
                                      <p:cBhvr>
                                        <p:cTn id="64" dur="1" fill="hold">
                                          <p:stCondLst>
                                            <p:cond delay="0"/>
                                          </p:stCondLst>
                                        </p:cTn>
                                        <p:tgtEl>
                                          <p:spTgt spid="22"/>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23"/>
                                        </p:tgtEl>
                                        <p:attrNameLst>
                                          <p:attrName>style.visibility</p:attrName>
                                        </p:attrNameLst>
                                      </p:cBhvr>
                                      <p:to>
                                        <p:strVal val="hidden"/>
                                      </p:to>
                                    </p:set>
                                  </p:childTnLst>
                                </p:cTn>
                              </p:par>
                              <p:par>
                                <p:cTn id="67" presetID="1" presetClass="exit" presetSubtype="0" fill="hold" nodeType="withEffect">
                                  <p:stCondLst>
                                    <p:cond delay="0"/>
                                  </p:stCondLst>
                                  <p:childTnLst>
                                    <p:set>
                                      <p:cBhvr>
                                        <p:cTn id="68" dur="1" fill="hold">
                                          <p:stCondLst>
                                            <p:cond delay="0"/>
                                          </p:stCondLst>
                                        </p:cTn>
                                        <p:tgtEl>
                                          <p:spTgt spid="17"/>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19"/>
                                        </p:tgtEl>
                                        <p:attrNameLst>
                                          <p:attrName>style.visibility</p:attrName>
                                        </p:attrNameLst>
                                      </p:cBhvr>
                                      <p:to>
                                        <p:strVal val="hidden"/>
                                      </p:to>
                                    </p:set>
                                  </p:childTnLst>
                                </p:cTn>
                              </p:par>
                              <p:par>
                                <p:cTn id="71" presetID="1" presetClass="entr" presetSubtype="0" fill="hold" nodeType="withEffect">
                                  <p:stCondLst>
                                    <p:cond delay="0"/>
                                  </p:stCondLst>
                                  <p:childTnLst>
                                    <p:set>
                                      <p:cBhvr>
                                        <p:cTn id="72" dur="1" fill="hold">
                                          <p:stCondLst>
                                            <p:cond delay="0"/>
                                          </p:stCondLst>
                                        </p:cTn>
                                        <p:tgtEl>
                                          <p:spTgt spid="17"/>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24"/>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5" grpId="0" animBg="1"/>
      <p:bldP spid="16" grpId="0"/>
      <p:bldP spid="16" grpId="1"/>
      <p:bldP spid="18" grpId="0"/>
      <p:bldP spid="18" grpId="1"/>
      <p:bldP spid="20" grpId="0"/>
      <p:bldP spid="20" grpId="1"/>
      <p:bldP spid="22" grpId="0"/>
      <p:bldP spid="22" grpId="1"/>
      <p:bldP spid="23" grpId="0"/>
      <p:bldP spid="23" grpId="1"/>
      <p:bldP spid="2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p:txBody>
          <a:bodyPr/>
          <a:lstStyle/>
          <a:p>
            <a:r>
              <a:rPr lang="en-US" dirty="0" smtClean="0"/>
              <a:t>Questions &amp; Answers</a:t>
            </a:r>
            <a:endParaRPr lang="en-US" dirty="0"/>
          </a:p>
        </p:txBody>
      </p:sp>
      <p:sp>
        <p:nvSpPr>
          <p:cNvPr id="4" name="Slide Number Placeholder 3"/>
          <p:cNvSpPr>
            <a:spLocks noGrp="1"/>
          </p:cNvSpPr>
          <p:nvPr>
            <p:ph type="sldNum" sz="quarter" idx="11"/>
          </p:nvPr>
        </p:nvSpPr>
        <p:spPr>
          <a:prstGeom prst="rect">
            <a:avLst/>
          </a:prstGeom>
        </p:spPr>
        <p:txBody>
          <a:bodyPr/>
          <a:lstStyle/>
          <a:p>
            <a:r>
              <a:rPr lang="en-US" smtClean="0"/>
              <a:t>Page </a:t>
            </a:r>
            <a:fld id="{3C1B2A0A-8F71-0647-B921-0CE0F4746A46}" type="slidenum">
              <a:rPr lang="en-US" smtClean="0"/>
              <a:pPr/>
              <a:t>41</a:t>
            </a:fld>
            <a:endParaRPr lang="en-US" dirty="0"/>
          </a:p>
        </p:txBody>
      </p:sp>
    </p:spTree>
    <p:extLst>
      <p:ext uri="{BB962C8B-B14F-4D97-AF65-F5344CB8AC3E}">
        <p14:creationId xmlns:p14="http://schemas.microsoft.com/office/powerpoint/2010/main" val="369791252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use Pig?</a:t>
            </a:r>
            <a:endParaRPr lang="en-US" dirty="0"/>
          </a:p>
        </p:txBody>
      </p:sp>
      <p:sp>
        <p:nvSpPr>
          <p:cNvPr id="3" name="Text Placeholder 2"/>
          <p:cNvSpPr>
            <a:spLocks noGrp="1"/>
          </p:cNvSpPr>
          <p:nvPr>
            <p:ph type="body" sz="quarter" idx="11"/>
          </p:nvPr>
        </p:nvSpPr>
        <p:spPr/>
        <p:txBody>
          <a:bodyPr/>
          <a:lstStyle/>
          <a:p>
            <a:r>
              <a:rPr lang="en-US" dirty="0" smtClean="0"/>
              <a:t>Suppose you have user data in one file, website data in another, and you need to find the top 5 most visited sites by users aged 18 - 25</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5</a:t>
            </a:fld>
            <a:endParaRPr lang="en-US" dirty="0"/>
          </a:p>
        </p:txBody>
      </p:sp>
      <p:pic>
        <p:nvPicPr>
          <p:cNvPr id="5" name="Picture 4" descr="Screen Shot 2013-02-07 at 10.28.5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9200" y="2735998"/>
            <a:ext cx="4165600" cy="3383815"/>
          </a:xfrm>
          <a:prstGeom prst="rect">
            <a:avLst/>
          </a:prstGeom>
        </p:spPr>
      </p:pic>
    </p:spTree>
    <p:extLst>
      <p:ext uri="{BB962C8B-B14F-4D97-AF65-F5344CB8AC3E}">
        <p14:creationId xmlns:p14="http://schemas.microsoft.com/office/powerpoint/2010/main" val="61756445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Map-Reduce</a:t>
            </a:r>
            <a:endParaRPr lang="en-US"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6</a:t>
            </a:fld>
            <a:endParaRPr lang="en-US" dirty="0"/>
          </a:p>
        </p:txBody>
      </p:sp>
      <p:pic>
        <p:nvPicPr>
          <p:cNvPr id="5" name="Picture 4" descr="Screen Shot 2013-02-07 at 10.30.4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6283" y="1268259"/>
            <a:ext cx="8445500" cy="4140200"/>
          </a:xfrm>
          <a:prstGeom prst="rect">
            <a:avLst/>
          </a:prstGeom>
        </p:spPr>
      </p:pic>
      <p:sp>
        <p:nvSpPr>
          <p:cNvPr id="6" name="TextBox 5"/>
          <p:cNvSpPr txBox="1"/>
          <p:nvPr/>
        </p:nvSpPr>
        <p:spPr>
          <a:xfrm>
            <a:off x="2565887" y="5899773"/>
            <a:ext cx="914400" cy="385009"/>
          </a:xfrm>
          <a:prstGeom prst="rect">
            <a:avLst/>
          </a:prstGeom>
        </p:spPr>
        <p:txBody>
          <a:bodyPr vert="horz" wrap="none" lIns="91440" tIns="45720" rIns="91440" bIns="45720" rtlCol="0">
            <a:noAutofit/>
          </a:bodyPr>
          <a:lstStyle/>
          <a:p>
            <a:pPr fontAlgn="auto">
              <a:spcBef>
                <a:spcPct val="20000"/>
              </a:spcBef>
              <a:spcAft>
                <a:spcPts val="0"/>
              </a:spcAft>
            </a:pPr>
            <a:r>
              <a:rPr lang="en-US" sz="2000" b="1" dirty="0">
                <a:solidFill>
                  <a:srgbClr val="FF0000"/>
                </a:solidFill>
              </a:rPr>
              <a:t>170 lines of code, 4 hours to write</a:t>
            </a:r>
            <a:endParaRPr kumimoji="0" lang="en-US" sz="2000" b="1" i="0" u="none" strike="noStrike" kern="1200" cap="none" spc="0" normalizeH="0" baseline="0" noProof="0" dirty="0" smtClean="0">
              <a:ln>
                <a:noFill/>
              </a:ln>
              <a:solidFill>
                <a:srgbClr val="FF0000"/>
              </a:solidFill>
              <a:effectLst/>
              <a:uLnTx/>
              <a:uFillTx/>
              <a:latin typeface="+mn-lt"/>
              <a:ea typeface="+mn-ea"/>
              <a:cs typeface="+mn-cs"/>
            </a:endParaRPr>
          </a:p>
        </p:txBody>
      </p:sp>
    </p:spTree>
    <p:extLst>
      <p:ext uri="{BB962C8B-B14F-4D97-AF65-F5344CB8AC3E}">
        <p14:creationId xmlns:p14="http://schemas.microsoft.com/office/powerpoint/2010/main" val="22986951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Pig Latin</a:t>
            </a:r>
            <a:endParaRPr lang="en-US" dirty="0"/>
          </a:p>
        </p:txBody>
      </p:sp>
      <p:sp>
        <p:nvSpPr>
          <p:cNvPr id="3" name="Text Placeholder 2"/>
          <p:cNvSpPr>
            <a:spLocks noGrp="1"/>
          </p:cNvSpPr>
          <p:nvPr>
            <p:ph type="body" sz="quarter" idx="11"/>
          </p:nvPr>
        </p:nvSpPr>
        <p:spPr>
          <a:xfrm>
            <a:off x="457200" y="1165225"/>
            <a:ext cx="8499178" cy="3321548"/>
          </a:xfrm>
        </p:spPr>
        <p:txBody>
          <a:bodyPr/>
          <a:lstStyle/>
          <a:p>
            <a:pPr marL="0" indent="0">
              <a:buNone/>
            </a:pPr>
            <a:r>
              <a:rPr lang="en-US" sz="2000" b="0" dirty="0"/>
              <a:t>Users = load </a:t>
            </a:r>
            <a:r>
              <a:rPr lang="en-US" sz="2000" b="0" dirty="0" smtClean="0"/>
              <a:t>‘input/users</a:t>
            </a:r>
            <a:r>
              <a:rPr lang="en-US" sz="2000" b="0" dirty="0"/>
              <a:t>’ </a:t>
            </a:r>
            <a:r>
              <a:rPr lang="en-US" sz="2000" b="0" dirty="0" smtClean="0"/>
              <a:t>using </a:t>
            </a:r>
            <a:r>
              <a:rPr lang="en-US" sz="2000" b="0" dirty="0" err="1" smtClean="0"/>
              <a:t>PigStorage</a:t>
            </a:r>
            <a:r>
              <a:rPr lang="en-US" sz="2000" b="0" dirty="0" smtClean="0"/>
              <a:t>(‘,’) as </a:t>
            </a:r>
            <a:r>
              <a:rPr lang="en-US" sz="2000" b="0" dirty="0"/>
              <a:t>(</a:t>
            </a:r>
            <a:r>
              <a:rPr lang="en-US" sz="2000" b="0" dirty="0" err="1" smtClean="0"/>
              <a:t>name:chararray</a:t>
            </a:r>
            <a:r>
              <a:rPr lang="en-US" sz="2000" b="0" dirty="0" smtClean="0"/>
              <a:t>, </a:t>
            </a:r>
            <a:r>
              <a:rPr lang="en-US" sz="2000" b="0" dirty="0" err="1" smtClean="0"/>
              <a:t>age:int</a:t>
            </a:r>
            <a:r>
              <a:rPr lang="en-US" sz="2000" b="0" dirty="0" smtClean="0"/>
              <a:t>)</a:t>
            </a:r>
            <a:r>
              <a:rPr lang="en-US" sz="2000" b="0" dirty="0"/>
              <a:t>;</a:t>
            </a:r>
          </a:p>
          <a:p>
            <a:pPr marL="0" indent="0">
              <a:buNone/>
            </a:pPr>
            <a:r>
              <a:rPr lang="en-US" sz="2000" b="0" dirty="0" err="1"/>
              <a:t>Fltrd</a:t>
            </a:r>
            <a:r>
              <a:rPr lang="en-US" sz="2000" b="0" dirty="0"/>
              <a:t> = filter Users </a:t>
            </a:r>
            <a:r>
              <a:rPr lang="en-US" sz="2000" b="0" dirty="0" smtClean="0"/>
              <a:t>by age </a:t>
            </a:r>
            <a:r>
              <a:rPr lang="en-US" sz="2000" b="0" dirty="0"/>
              <a:t>&gt;= 18 and age &lt;= 25;</a:t>
            </a:r>
          </a:p>
          <a:p>
            <a:pPr marL="0" indent="0">
              <a:buNone/>
            </a:pPr>
            <a:r>
              <a:rPr lang="en-US" sz="2000" b="0" dirty="0"/>
              <a:t>Pages = load </a:t>
            </a:r>
            <a:r>
              <a:rPr lang="en-US" sz="2000" b="0" dirty="0" smtClean="0"/>
              <a:t>‘input/pages</a:t>
            </a:r>
            <a:r>
              <a:rPr lang="en-US" sz="2000" b="0" dirty="0"/>
              <a:t>’ using </a:t>
            </a:r>
            <a:r>
              <a:rPr lang="en-US" sz="2000" b="0" dirty="0" err="1"/>
              <a:t>PigStorage</a:t>
            </a:r>
            <a:r>
              <a:rPr lang="en-US" sz="2000" b="0" dirty="0"/>
              <a:t>(‘,’) </a:t>
            </a:r>
            <a:r>
              <a:rPr lang="en-US" sz="2000" b="0" dirty="0" smtClean="0"/>
              <a:t> as </a:t>
            </a:r>
            <a:r>
              <a:rPr lang="en-US" sz="2000" b="0" dirty="0"/>
              <a:t>(</a:t>
            </a:r>
            <a:r>
              <a:rPr lang="en-US" sz="2000" b="0" dirty="0" err="1" smtClean="0"/>
              <a:t>user:chararray</a:t>
            </a:r>
            <a:r>
              <a:rPr lang="en-US" sz="2000" b="0" dirty="0" smtClean="0"/>
              <a:t>, </a:t>
            </a:r>
            <a:r>
              <a:rPr lang="en-US" sz="2000" b="0" dirty="0" err="1" smtClean="0"/>
              <a:t>url:chararray</a:t>
            </a:r>
            <a:r>
              <a:rPr lang="en-US" sz="2000" b="0" dirty="0" smtClean="0"/>
              <a:t>)</a:t>
            </a:r>
            <a:r>
              <a:rPr lang="en-US" sz="2000" b="0" dirty="0"/>
              <a:t>;</a:t>
            </a:r>
          </a:p>
          <a:p>
            <a:pPr marL="0" indent="0">
              <a:buNone/>
            </a:pPr>
            <a:r>
              <a:rPr lang="en-US" sz="2000" b="0" dirty="0" err="1"/>
              <a:t>Jnd</a:t>
            </a:r>
            <a:r>
              <a:rPr lang="en-US" sz="2000" b="0" dirty="0"/>
              <a:t> = join </a:t>
            </a:r>
            <a:r>
              <a:rPr lang="en-US" sz="2000" b="0" dirty="0" err="1"/>
              <a:t>Fltrd</a:t>
            </a:r>
            <a:r>
              <a:rPr lang="en-US" sz="2000" b="0" dirty="0"/>
              <a:t> by name, Pages by user;</a:t>
            </a:r>
          </a:p>
          <a:p>
            <a:pPr marL="0" indent="0">
              <a:buNone/>
            </a:pPr>
            <a:r>
              <a:rPr lang="en-US" sz="2000" b="0" dirty="0" err="1"/>
              <a:t>Grpd</a:t>
            </a:r>
            <a:r>
              <a:rPr lang="en-US" sz="2000" b="0" dirty="0"/>
              <a:t> = group </a:t>
            </a:r>
            <a:r>
              <a:rPr lang="en-US" sz="2000" b="0" dirty="0" err="1"/>
              <a:t>Jnd</a:t>
            </a:r>
            <a:r>
              <a:rPr lang="en-US" sz="2000" b="0" dirty="0"/>
              <a:t> by </a:t>
            </a:r>
            <a:r>
              <a:rPr lang="en-US" sz="2000" b="0" dirty="0" err="1"/>
              <a:t>url</a:t>
            </a:r>
            <a:r>
              <a:rPr lang="en-US" sz="2000" b="0" dirty="0"/>
              <a:t>;</a:t>
            </a:r>
          </a:p>
          <a:p>
            <a:pPr marL="0" indent="0">
              <a:buNone/>
            </a:pPr>
            <a:r>
              <a:rPr lang="en-US" sz="2000" b="0" dirty="0" err="1"/>
              <a:t>Smmd</a:t>
            </a:r>
            <a:r>
              <a:rPr lang="en-US" sz="2000" b="0" dirty="0"/>
              <a:t> = </a:t>
            </a:r>
            <a:r>
              <a:rPr lang="en-US" sz="2000" b="0" dirty="0" err="1"/>
              <a:t>foreach</a:t>
            </a:r>
            <a:r>
              <a:rPr lang="en-US" sz="2000" b="0" dirty="0"/>
              <a:t> </a:t>
            </a:r>
            <a:r>
              <a:rPr lang="en-US" sz="2000" b="0" dirty="0" err="1"/>
              <a:t>Grpd</a:t>
            </a:r>
            <a:r>
              <a:rPr lang="en-US" sz="2000" b="0" dirty="0"/>
              <a:t> generate </a:t>
            </a:r>
            <a:r>
              <a:rPr lang="en-US" sz="2000" b="0" dirty="0" err="1"/>
              <a:t>group</a:t>
            </a:r>
            <a:r>
              <a:rPr lang="en-US" sz="2000" b="0" dirty="0" err="1" smtClean="0"/>
              <a:t>,COUNT</a:t>
            </a:r>
            <a:r>
              <a:rPr lang="en-US" sz="2000" b="0" dirty="0"/>
              <a:t>(</a:t>
            </a:r>
            <a:r>
              <a:rPr lang="en-US" sz="2000" b="0" dirty="0" err="1"/>
              <a:t>Jnd</a:t>
            </a:r>
            <a:r>
              <a:rPr lang="en-US" sz="2000" b="0" dirty="0"/>
              <a:t>) as clicks;</a:t>
            </a:r>
          </a:p>
          <a:p>
            <a:pPr marL="0" indent="0">
              <a:buNone/>
            </a:pPr>
            <a:r>
              <a:rPr lang="en-US" sz="2000" b="0" dirty="0" err="1"/>
              <a:t>Srtd</a:t>
            </a:r>
            <a:r>
              <a:rPr lang="en-US" sz="2000" b="0" dirty="0"/>
              <a:t> = order </a:t>
            </a:r>
            <a:r>
              <a:rPr lang="en-US" sz="2000" b="0" dirty="0" err="1"/>
              <a:t>Smmd</a:t>
            </a:r>
            <a:r>
              <a:rPr lang="en-US" sz="2000" b="0" dirty="0"/>
              <a:t> by clicks </a:t>
            </a:r>
            <a:r>
              <a:rPr lang="en-US" sz="2000" b="0" dirty="0" err="1"/>
              <a:t>desc</a:t>
            </a:r>
            <a:r>
              <a:rPr lang="en-US" sz="2000" b="0" dirty="0"/>
              <a:t>;</a:t>
            </a:r>
          </a:p>
          <a:p>
            <a:pPr marL="0" indent="0">
              <a:buNone/>
            </a:pPr>
            <a:r>
              <a:rPr lang="en-US" sz="2000" b="0" dirty="0"/>
              <a:t>Top5 = limit </a:t>
            </a:r>
            <a:r>
              <a:rPr lang="en-US" sz="2000" b="0" dirty="0" err="1"/>
              <a:t>Srtd</a:t>
            </a:r>
            <a:r>
              <a:rPr lang="en-US" sz="2000" b="0" dirty="0"/>
              <a:t> 5;</a:t>
            </a:r>
          </a:p>
          <a:p>
            <a:pPr marL="0" indent="0">
              <a:buNone/>
            </a:pPr>
            <a:r>
              <a:rPr lang="en-US" sz="2000" b="0" dirty="0"/>
              <a:t>store Top5 into </a:t>
            </a:r>
            <a:r>
              <a:rPr lang="en-US" sz="2000" b="0" dirty="0" smtClean="0"/>
              <a:t>‘output/top5sites’ using </a:t>
            </a:r>
            <a:r>
              <a:rPr lang="en-US" sz="2000" b="0" dirty="0" err="1" smtClean="0"/>
              <a:t>PigStorage</a:t>
            </a:r>
            <a:r>
              <a:rPr lang="en-US" sz="2000" b="0" dirty="0" smtClean="0"/>
              <a:t>(‘,’);</a:t>
            </a:r>
            <a:endParaRPr lang="en-US" sz="2000" dirty="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7</a:t>
            </a:fld>
            <a:endParaRPr lang="en-US" dirty="0"/>
          </a:p>
        </p:txBody>
      </p:sp>
      <p:sp>
        <p:nvSpPr>
          <p:cNvPr id="5" name="TextBox 4"/>
          <p:cNvSpPr txBox="1"/>
          <p:nvPr/>
        </p:nvSpPr>
        <p:spPr>
          <a:xfrm>
            <a:off x="2045288" y="5383269"/>
            <a:ext cx="4667872" cy="582360"/>
          </a:xfrm>
          <a:prstGeom prst="rect">
            <a:avLst/>
          </a:prstGeom>
        </p:spPr>
        <p:txBody>
          <a:bodyPr vert="horz" wrap="none" lIns="91440" tIns="45720" rIns="91440" bIns="45720" rtlCol="0">
            <a:normAutofit/>
          </a:bodyPr>
          <a:lstStyle/>
          <a:p>
            <a:pPr fontAlgn="auto">
              <a:spcBef>
                <a:spcPct val="20000"/>
              </a:spcBef>
              <a:spcAft>
                <a:spcPts val="0"/>
              </a:spcAft>
            </a:pPr>
            <a:r>
              <a:rPr lang="en-US" sz="2000" b="1" dirty="0" smtClean="0">
                <a:solidFill>
                  <a:schemeClr val="accent1"/>
                </a:solidFill>
              </a:rPr>
              <a:t>9 lines </a:t>
            </a:r>
            <a:r>
              <a:rPr lang="en-US" sz="2000" b="1" dirty="0">
                <a:solidFill>
                  <a:schemeClr val="accent1"/>
                </a:solidFill>
              </a:rPr>
              <a:t>of code, 15 minutes to write</a:t>
            </a:r>
            <a:endParaRPr kumimoji="0" lang="en-US" sz="2000" b="1" i="0" u="none" strike="noStrike" kern="1200" cap="none" spc="0" normalizeH="0" baseline="0" noProof="0" dirty="0" smtClean="0">
              <a:ln>
                <a:noFill/>
              </a:ln>
              <a:solidFill>
                <a:schemeClr val="accent1"/>
              </a:solidFill>
              <a:effectLst/>
              <a:uLnTx/>
              <a:uFillTx/>
              <a:latin typeface="+mn-lt"/>
              <a:ea typeface="+mn-ea"/>
              <a:cs typeface="+mn-cs"/>
            </a:endParaRPr>
          </a:p>
        </p:txBody>
      </p:sp>
    </p:spTree>
    <p:extLst>
      <p:ext uri="{BB962C8B-B14F-4D97-AF65-F5344CB8AC3E}">
        <p14:creationId xmlns:p14="http://schemas.microsoft.com/office/powerpoint/2010/main" val="23546936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Essence of Pig</a:t>
            </a:r>
            <a:endParaRPr lang="en-US" dirty="0"/>
          </a:p>
        </p:txBody>
      </p:sp>
      <p:sp>
        <p:nvSpPr>
          <p:cNvPr id="3" name="Text Placeholder 2"/>
          <p:cNvSpPr>
            <a:spLocks noGrp="1"/>
          </p:cNvSpPr>
          <p:nvPr>
            <p:ph type="body" sz="quarter" idx="11"/>
          </p:nvPr>
        </p:nvSpPr>
        <p:spPr/>
        <p:txBody>
          <a:bodyPr/>
          <a:lstStyle/>
          <a:p>
            <a:r>
              <a:rPr lang="en-US" dirty="0" smtClean="0"/>
              <a:t>Map-Reduce is too low a level, SQL too high</a:t>
            </a:r>
          </a:p>
          <a:p>
            <a:endParaRPr lang="en-US" dirty="0"/>
          </a:p>
          <a:p>
            <a:r>
              <a:rPr lang="en-US" dirty="0" smtClean="0"/>
              <a:t>Pig-Latin, a language intended to sit between the two</a:t>
            </a:r>
          </a:p>
          <a:p>
            <a:pPr lvl="1"/>
            <a:r>
              <a:rPr lang="en-US" b="0" dirty="0"/>
              <a:t>Provides standard relational transforms (join, sort, etc.</a:t>
            </a:r>
            <a:r>
              <a:rPr lang="en-US" b="0" dirty="0" smtClean="0"/>
              <a:t>)</a:t>
            </a:r>
          </a:p>
          <a:p>
            <a:pPr lvl="1"/>
            <a:r>
              <a:rPr lang="en-US" b="0" dirty="0" smtClean="0"/>
              <a:t>Schemas </a:t>
            </a:r>
            <a:r>
              <a:rPr lang="en-US" b="0" dirty="0"/>
              <a:t>are optional, used when available, can be defined </a:t>
            </a:r>
            <a:r>
              <a:rPr lang="en-US" b="0" dirty="0" smtClean="0"/>
              <a:t>at runtime</a:t>
            </a:r>
            <a:endParaRPr lang="en-US" dirty="0"/>
          </a:p>
          <a:p>
            <a:pPr lvl="1"/>
            <a:r>
              <a:rPr lang="en-US" b="0" dirty="0" smtClean="0"/>
              <a:t>User </a:t>
            </a:r>
            <a:r>
              <a:rPr lang="en-US" b="0" dirty="0"/>
              <a:t>Defined Functions are first class citizens</a:t>
            </a:r>
            <a:endParaRPr lang="en-US" dirty="0" smtClean="0"/>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8</a:t>
            </a:fld>
            <a:endParaRPr lang="en-US" dirty="0"/>
          </a:p>
        </p:txBody>
      </p:sp>
    </p:spTree>
    <p:extLst>
      <p:ext uri="{BB962C8B-B14F-4D97-AF65-F5344CB8AC3E}">
        <p14:creationId xmlns:p14="http://schemas.microsoft.com/office/powerpoint/2010/main" val="261974605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Pig Elements</a:t>
            </a:r>
          </a:p>
        </p:txBody>
      </p:sp>
      <p:sp>
        <p:nvSpPr>
          <p:cNvPr id="4" name="Slide Number Placeholder 3"/>
          <p:cNvSpPr>
            <a:spLocks noGrp="1"/>
          </p:cNvSpPr>
          <p:nvPr>
            <p:ph type="sldNum" sz="quarter" idx="12"/>
          </p:nvPr>
        </p:nvSpPr>
        <p:spPr/>
        <p:txBody>
          <a:bodyPr/>
          <a:lstStyle/>
          <a:p>
            <a:pPr>
              <a:defRPr/>
            </a:pPr>
            <a:r>
              <a:rPr lang="en-US" smtClean="0"/>
              <a:t>Page </a:t>
            </a:r>
            <a:fld id="{BE3614C6-9B97-DA43-9EC2-F206459474B6}" type="slidenum">
              <a:rPr lang="en-US" smtClean="0"/>
              <a:pPr>
                <a:defRPr/>
              </a:pPr>
              <a:t>9</a:t>
            </a:fld>
            <a:endParaRPr lang="en-US" dirty="0"/>
          </a:p>
        </p:txBody>
      </p:sp>
      <p:graphicFrame>
        <p:nvGraphicFramePr>
          <p:cNvPr id="5" name="Diagram 4"/>
          <p:cNvGraphicFramePr/>
          <p:nvPr>
            <p:extLst>
              <p:ext uri="{D42A27DB-BD31-4B8C-83A1-F6EECF244321}">
                <p14:modId xmlns:p14="http://schemas.microsoft.com/office/powerpoint/2010/main" val="627009874"/>
              </p:ext>
            </p:extLst>
          </p:nvPr>
        </p:nvGraphicFramePr>
        <p:xfrm>
          <a:off x="652987" y="1692397"/>
          <a:ext cx="779355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747064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theme/theme1.xml><?xml version="1.0" encoding="utf-8"?>
<a:theme xmlns:a="http://schemas.openxmlformats.org/drawingml/2006/main" name="Hortonworks_PPT_5temp">
  <a:themeElements>
    <a:clrScheme name="Hortonworks">
      <a:dk1>
        <a:sysClr val="windowText" lastClr="000000"/>
      </a:dk1>
      <a:lt1>
        <a:srgbClr val="1E1E1E"/>
      </a:lt1>
      <a:dk2>
        <a:srgbClr val="FFFFFF"/>
      </a:dk2>
      <a:lt2>
        <a:srgbClr val="FFFFFF"/>
      </a:lt2>
      <a:accent1>
        <a:srgbClr val="69BE28"/>
      </a:accent1>
      <a:accent2>
        <a:srgbClr val="1E1E1E"/>
      </a:accent2>
      <a:accent3>
        <a:srgbClr val="44697D"/>
      </a:accent3>
      <a:accent4>
        <a:srgbClr val="818A8F"/>
      </a:accent4>
      <a:accent5>
        <a:srgbClr val="E17000"/>
      </a:accent5>
      <a:accent6>
        <a:srgbClr val="7F7F7F"/>
      </a:accent6>
      <a:hlink>
        <a:srgbClr val="FFFFFF"/>
      </a:hlink>
      <a:folHlink>
        <a:srgbClr val="FFFFF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91440" tIns="45720" rIns="91440" bIns="45720" rtlCol="0">
        <a:normAutofit lnSpcReduction="10000"/>
      </a:bodyPr>
      <a:lstStyle>
        <a:defPPr marL="0" marR="0" indent="0" algn="l" defTabSz="457200" rtl="0" eaLnBrk="1" fontAlgn="auto" latinLnBrk="0" hangingPunct="1">
          <a:lnSpc>
            <a:spcPct val="100000"/>
          </a:lnSpc>
          <a:spcBef>
            <a:spcPct val="20000"/>
          </a:spcBef>
          <a:spcAft>
            <a:spcPts val="0"/>
          </a:spcAft>
          <a:buClrTx/>
          <a:buSzTx/>
          <a:buFont typeface="Arial"/>
          <a:buNone/>
          <a:tabLst/>
          <a:defRPr kumimoji="0" sz="1800" b="0" i="0" u="none" strike="noStrike" kern="1200" cap="none" spc="0" normalizeH="0" baseline="0" noProof="0" dirty="0" smtClean="0">
            <a:ln>
              <a:noFill/>
            </a:ln>
            <a:solidFill>
              <a:srgbClr val="C3C3C3"/>
            </a:solidFill>
            <a:effectLst/>
            <a:uLnTx/>
            <a:uFillTx/>
            <a:latin typeface="+mn-lt"/>
            <a:ea typeface="+mn-ea"/>
            <a:cs typeface="+mn-cs"/>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Hortonworks_PPT_5temp</Template>
  <TotalTime>68790</TotalTime>
  <Words>2812</Words>
  <Application>Microsoft Macintosh PowerPoint</Application>
  <PresentationFormat>On-screen Show (4:3)</PresentationFormat>
  <Paragraphs>589</Paragraphs>
  <Slides>41</Slides>
  <Notes>7</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Hortonworks_PPT_5temp</vt:lpstr>
      <vt:lpstr>PIG, HIVE &amp; HCATALOG </vt:lpstr>
      <vt:lpstr>Hortonworks</vt:lpstr>
      <vt:lpstr>HDP: Enterprise Hadoop Distribution</vt:lpstr>
      <vt:lpstr>Pig</vt:lpstr>
      <vt:lpstr>Why use Pig?</vt:lpstr>
      <vt:lpstr>In Map-Reduce</vt:lpstr>
      <vt:lpstr>In Pig Latin</vt:lpstr>
      <vt:lpstr>Essence of Pig</vt:lpstr>
      <vt:lpstr>Pig Elements</vt:lpstr>
      <vt:lpstr>Pig Latin Data Flow</vt:lpstr>
      <vt:lpstr>Pig Relations</vt:lpstr>
      <vt:lpstr>Pig Relations</vt:lpstr>
      <vt:lpstr>Pig Data Types</vt:lpstr>
      <vt:lpstr>Pig: Sample Relational Operators</vt:lpstr>
      <vt:lpstr>Pig: Sample Built In Functions</vt:lpstr>
      <vt:lpstr>Pig Examples</vt:lpstr>
      <vt:lpstr>Pig Examples</vt:lpstr>
      <vt:lpstr>Hortonworks</vt:lpstr>
      <vt:lpstr>HDP: Enterprise Hadoop Distribution</vt:lpstr>
      <vt:lpstr>Motivation</vt:lpstr>
      <vt:lpstr>Hive Architecture Basics</vt:lpstr>
      <vt:lpstr>Hive vs Pig</vt:lpstr>
      <vt:lpstr>HiveQL Features</vt:lpstr>
      <vt:lpstr>Hive Tables</vt:lpstr>
      <vt:lpstr>Defining a Table</vt:lpstr>
      <vt:lpstr>Managing Tables</vt:lpstr>
      <vt:lpstr>Loading Data</vt:lpstr>
      <vt:lpstr>Loading Data Examples</vt:lpstr>
      <vt:lpstr>Performing Queries</vt:lpstr>
      <vt:lpstr>Query Examples</vt:lpstr>
      <vt:lpstr>Join Example</vt:lpstr>
      <vt:lpstr>Summary</vt:lpstr>
      <vt:lpstr>Hortonworks</vt:lpstr>
      <vt:lpstr>HCatalog:  Data Sharing is Hard</vt:lpstr>
      <vt:lpstr>Tool Comparison</vt:lpstr>
      <vt:lpstr>Tools With HCatalog</vt:lpstr>
      <vt:lpstr>Pig Example with &amp; without HCatalog</vt:lpstr>
      <vt:lpstr>Hortonworks</vt:lpstr>
      <vt:lpstr>Data &amp; Metadata REST Services APIs</vt:lpstr>
      <vt:lpstr>WebHCat REST API</vt:lpstr>
      <vt:lpstr>PowerPoint Presentation</vt:lpstr>
    </vt:vector>
  </TitlesOfParts>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Hortonworks</dc:title>
  <dc:creator>edelin</dc:creator>
  <cp:lastModifiedBy>Ajay Singh</cp:lastModifiedBy>
  <cp:revision>833</cp:revision>
  <cp:lastPrinted>2011-11-07T16:43:46Z</cp:lastPrinted>
  <dcterms:created xsi:type="dcterms:W3CDTF">2011-12-12T20:01:28Z</dcterms:created>
  <dcterms:modified xsi:type="dcterms:W3CDTF">2013-02-10T21:22:40Z</dcterms:modified>
</cp:coreProperties>
</file>